
<file path=[Content_Types].xml><?xml version="1.0" encoding="utf-8"?>
<Types xmlns="http://schemas.openxmlformats.org/package/2006/content-types">
  <Default Extension="fntdata" ContentType="application/x-fontdata"/>
  <Default Extension="jpeg" ContentType="image/jpeg"/>
  <Default Extension="jpg" ContentType="image/pn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61" r:id="rId3"/>
    <p:sldId id="279" r:id="rId4"/>
    <p:sldId id="257" r:id="rId5"/>
    <p:sldId id="284" r:id="rId6"/>
    <p:sldId id="280" r:id="rId7"/>
    <p:sldId id="278" r:id="rId8"/>
    <p:sldId id="285" r:id="rId9"/>
    <p:sldId id="286" r:id="rId10"/>
    <p:sldId id="287" r:id="rId11"/>
    <p:sldId id="293" r:id="rId12"/>
    <p:sldId id="291" r:id="rId13"/>
    <p:sldId id="289" r:id="rId14"/>
    <p:sldId id="259" r:id="rId15"/>
    <p:sldId id="260" r:id="rId16"/>
    <p:sldId id="263" r:id="rId17"/>
    <p:sldId id="281" r:id="rId18"/>
    <p:sldId id="283" r:id="rId19"/>
    <p:sldId id="268" r:id="rId20"/>
    <p:sldId id="270" r:id="rId21"/>
  </p:sldIdLst>
  <p:sldSz cx="18288000" cy="10287000"/>
  <p:notesSz cx="6858000" cy="9144000"/>
  <p:embeddedFontLst>
    <p:embeddedFont>
      <p:font typeface="PMingLiU-ExtB" panose="02020500000000000000" pitchFamily="18" charset="-120"/>
      <p:regular r:id="rId23"/>
    </p:embeddedFon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
      <p:font typeface="HK Grotesk Bold" pitchFamily="2" charset="0"/>
      <p:regular r:id="rId29"/>
      <p:bold r:id="rId30"/>
    </p:embeddedFont>
    <p:embeddedFont>
      <p:font typeface="HK Grotesk Light" pitchFamily="2" charset="0"/>
      <p:regular r:id="rId31"/>
    </p:embeddedFont>
    <p:embeddedFont>
      <p:font typeface="HK Grotesk Medium" pitchFamily="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78"/>
    <a:srgbClr val="12AF79"/>
    <a:srgbClr val="FFED8E"/>
    <a:srgbClr val="DDF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25" autoAdjust="0"/>
    <p:restoredTop sz="86435" autoAdjust="0"/>
  </p:normalViewPr>
  <p:slideViewPr>
    <p:cSldViewPr>
      <p:cViewPr varScale="1">
        <p:scale>
          <a:sx n="56" d="100"/>
          <a:sy n="56" d="100"/>
        </p:scale>
        <p:origin x="600" y="184"/>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0B9DE-1D4F-E149-A09E-D7734BDB2C1F}" type="datetimeFigureOut">
              <a:rPr kumimoji="1" lang="zh-TW" altLang="en-US" smtClean="0"/>
              <a:t>2021/11/29</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F1608-32F6-DE47-BAF7-8A7558E22523}" type="slidenum">
              <a:rPr kumimoji="1" lang="zh-TW" altLang="en-US" smtClean="0"/>
              <a:t>‹#›</a:t>
            </a:fld>
            <a:endParaRPr kumimoji="1" lang="zh-TW" altLang="en-US"/>
          </a:p>
        </p:txBody>
      </p:sp>
    </p:spTree>
    <p:extLst>
      <p:ext uri="{BB962C8B-B14F-4D97-AF65-F5344CB8AC3E}">
        <p14:creationId xmlns:p14="http://schemas.microsoft.com/office/powerpoint/2010/main" val="2770484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大家好我們是第五組的 大風發財蝦嘟嘟行銷企劃！！</a:t>
            </a:r>
            <a:endParaRPr kumimoji="1" lang="en-US" altLang="zh-TW"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1</a:t>
            </a:fld>
            <a:endParaRPr kumimoji="1" lang="zh-TW" altLang="en-US"/>
          </a:p>
        </p:txBody>
      </p:sp>
    </p:spTree>
    <p:extLst>
      <p:ext uri="{BB962C8B-B14F-4D97-AF65-F5344CB8AC3E}">
        <p14:creationId xmlns:p14="http://schemas.microsoft.com/office/powerpoint/2010/main" val="4138343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好對這個潛力產品很好奇，於是去查詢</a:t>
            </a:r>
            <a:r>
              <a:rPr kumimoji="1" lang="en-US" altLang="zh-TW" dirty="0"/>
              <a:t>#320402</a:t>
            </a:r>
            <a:r>
              <a:rPr kumimoji="1" lang="zh-TW" altLang="en-US" dirty="0"/>
              <a:t>產品的銷售狀況，發現在除夕前賣最好！</a:t>
            </a:r>
            <a:endParaRPr kumimoji="1" lang="en-US" altLang="zh-TW" dirty="0"/>
          </a:p>
          <a:p>
            <a:endParaRPr kumimoji="1" lang="en-US" altLang="zh-TW"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10</a:t>
            </a:fld>
            <a:endParaRPr kumimoji="1" lang="zh-TW" altLang="en-US"/>
          </a:p>
        </p:txBody>
      </p:sp>
    </p:spTree>
    <p:extLst>
      <p:ext uri="{BB962C8B-B14F-4D97-AF65-F5344CB8AC3E}">
        <p14:creationId xmlns:p14="http://schemas.microsoft.com/office/powerpoint/2010/main" val="2198272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kumimoji="1" lang="zh-TW" altLang="en-US" dirty="0"/>
              <a:t>我們運用菜籃分析法，尋找消費者</a:t>
            </a:r>
            <a:endParaRPr kumimoji="1" lang="en-US" altLang="zh-TW" dirty="0"/>
          </a:p>
          <a:p>
            <a:pPr algn="l"/>
            <a:r>
              <a:rPr kumimoji="1" lang="zh-TW" altLang="en-US" dirty="0"/>
              <a:t>在購買何種類別的產品的時候會搭配此五類銷售量沒那麼好的類別一起購買，也就是尋找他們的相關性！</a:t>
            </a:r>
            <a:endParaRPr kumimoji="1" lang="en-US" altLang="zh-TW" dirty="0"/>
          </a:p>
          <a:p>
            <a:pPr algn="l"/>
            <a:r>
              <a:rPr kumimoji="1" lang="zh-TW" altLang="en-US" dirty="0"/>
              <a:t>最後就找到</a:t>
            </a:r>
            <a:r>
              <a:rPr kumimoji="1" lang="en-US" altLang="zh-TW" dirty="0"/>
              <a:t>#560201</a:t>
            </a:r>
            <a:r>
              <a:rPr kumimoji="1" lang="zh-TW" altLang="en-US" dirty="0"/>
              <a:t>以及</a:t>
            </a:r>
            <a:r>
              <a:rPr kumimoji="1" lang="en-US" altLang="zh-TW" dirty="0"/>
              <a:t>#501001</a:t>
            </a:r>
            <a:r>
              <a:rPr kumimoji="1" lang="zh-TW" altLang="en-US" dirty="0"/>
              <a:t>這個銷量非常好但毛利不高產品，於是可以用在我們的行銷策略上，待會會說明！</a:t>
            </a:r>
            <a:endParaRPr kumimoji="1" lang="en-US" altLang="zh-TW"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11</a:t>
            </a:fld>
            <a:endParaRPr kumimoji="1" lang="zh-TW" altLang="en-US"/>
          </a:p>
        </p:txBody>
      </p:sp>
    </p:spTree>
    <p:extLst>
      <p:ext uri="{BB962C8B-B14F-4D97-AF65-F5344CB8AC3E}">
        <p14:creationId xmlns:p14="http://schemas.microsoft.com/office/powerpoint/2010/main" val="2365679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kumimoji="1" lang="en-US" altLang="zh-TW" dirty="0"/>
              <a:t>40</a:t>
            </a:r>
            <a:r>
              <a:rPr kumimoji="1" lang="zh-TW" altLang="en-US" dirty="0"/>
              <a:t>歲以上的人購買比較多的產品，且他在</a:t>
            </a:r>
            <a:r>
              <a:rPr kumimoji="1" lang="en-US" altLang="zh-TW" dirty="0"/>
              <a:t>1</a:t>
            </a:r>
            <a:r>
              <a:rPr kumimoji="1" lang="zh-TW" altLang="en-US" dirty="0"/>
              <a:t>月底除夕前那週爆多人買，因次我們推測為</a:t>
            </a:r>
            <a:r>
              <a:rPr kumimoji="1" lang="en-US" altLang="zh-TW" dirty="0"/>
              <a:t>#501002</a:t>
            </a:r>
            <a:r>
              <a:rPr kumimoji="1" lang="zh-TW" altLang="en-US" dirty="0"/>
              <a:t>為打掃用具品項</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再來是</a:t>
            </a:r>
            <a:r>
              <a:rPr kumimoji="1" lang="en-US" altLang="zh-TW" dirty="0"/>
              <a:t>#560336</a:t>
            </a:r>
            <a:r>
              <a:rPr kumimoji="1" lang="zh-TW" altLang="en-US" dirty="0"/>
              <a:t> 透過熱圖發現</a:t>
            </a:r>
            <a:r>
              <a:rPr kumimoji="1" lang="en-US" altLang="zh-TW" dirty="0"/>
              <a:t>30~40</a:t>
            </a:r>
            <a:r>
              <a:rPr kumimoji="1" lang="zh-TW" altLang="en-US" dirty="0"/>
              <a:t>歲得年齡層買比較多、每週分佈也是滿平均的，沒有一個特定的日子會買，因此推測</a:t>
            </a:r>
            <a:r>
              <a:rPr kumimoji="1" lang="zh-TW" altLang="en-US" sz="1200" dirty="0">
                <a:solidFill>
                  <a:srgbClr val="FF0000"/>
                </a:solidFill>
                <a:latin typeface="Songti SC" panose="02010600040101010101" pitchFamily="2" charset="-122"/>
                <a:ea typeface="Songti SC" panose="02010600040101010101" pitchFamily="2" charset="-122"/>
              </a:rPr>
              <a:t>是下酒零食類別的產品，像是肉乾、烏魚子片</a:t>
            </a:r>
            <a:endParaRPr kumimoji="1" lang="en-US" altLang="zh-TW"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12</a:t>
            </a:fld>
            <a:endParaRPr kumimoji="1" lang="zh-TW" altLang="en-US"/>
          </a:p>
        </p:txBody>
      </p:sp>
    </p:spTree>
    <p:extLst>
      <p:ext uri="{BB962C8B-B14F-4D97-AF65-F5344CB8AC3E}">
        <p14:creationId xmlns:p14="http://schemas.microsoft.com/office/powerpoint/2010/main" val="2189290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針對以上的資料發現觀察出的痛點所作出的目標規劃為：</a:t>
            </a:r>
            <a:r>
              <a:rPr kumimoji="1" lang="zh-TW" altLang="en-US" sz="1200" b="1" dirty="0">
                <a:latin typeface="Songti SC" panose="02010600040101010101" pitchFamily="2" charset="-122"/>
                <a:ea typeface="Songti SC" panose="02010600040101010101" pitchFamily="2" charset="-122"/>
              </a:rPr>
              <a:t>提高利潤、開發更多客源</a:t>
            </a:r>
            <a:endParaRPr kumimoji="1" lang="en-US" altLang="zh-TW" sz="1200" b="1" dirty="0">
              <a:latin typeface="Songti SC" panose="02010600040101010101" pitchFamily="2" charset="-122"/>
              <a:ea typeface="Songti SC"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那要如何做呢？根據剛才所顯示的資料說明</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要改善的兩個地方為</a:t>
            </a:r>
            <a:r>
              <a:rPr kumimoji="1" lang="zh-TW" altLang="en-US" sz="1200" dirty="0">
                <a:latin typeface="Songti SC" panose="02010600040101010101" pitchFamily="2" charset="-122"/>
                <a:ea typeface="Songti SC" panose="02010600040101010101" pitchFamily="2" charset="-122"/>
              </a:rPr>
              <a:t>吸引更多</a:t>
            </a:r>
            <a:r>
              <a:rPr kumimoji="1" lang="en-US" altLang="zh-TW" sz="1200" dirty="0">
                <a:latin typeface="Songti SC" panose="02010600040101010101" pitchFamily="2" charset="-122"/>
                <a:ea typeface="Songti SC" panose="02010600040101010101" pitchFamily="2" charset="-122"/>
              </a:rPr>
              <a:t>30~40</a:t>
            </a:r>
            <a:r>
              <a:rPr kumimoji="1" lang="zh-TW" altLang="en-US" sz="1200" dirty="0">
                <a:latin typeface="Songti SC" panose="02010600040101010101" pitchFamily="2" charset="-122"/>
                <a:ea typeface="Songti SC" panose="02010600040101010101" pitchFamily="2" charset="-122"/>
              </a:rPr>
              <a:t>歲各地區年齡層客群以及針對毛利率高卻購買頻率不高</a:t>
            </a:r>
            <a:r>
              <a:rPr kumimoji="1" lang="en-US" altLang="zh-TW" sz="1200" dirty="0">
                <a:latin typeface="Songti SC" panose="02010600040101010101" pitchFamily="2" charset="-122"/>
                <a:ea typeface="Songti SC" panose="02010600040101010101" pitchFamily="2" charset="-122"/>
              </a:rPr>
              <a:t>or</a:t>
            </a:r>
            <a:r>
              <a:rPr kumimoji="1" lang="zh-TW" altLang="en-US" sz="1200" dirty="0">
                <a:latin typeface="Songti SC" panose="02010600040101010101" pitchFamily="2" charset="-122"/>
                <a:ea typeface="Songti SC" panose="02010600040101010101" pitchFamily="2" charset="-122"/>
              </a:rPr>
              <a:t>營收不好的產品做推廣</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sz="1200" dirty="0">
              <a:latin typeface="Songti SC" panose="02010600040101010101" pitchFamily="2" charset="-122"/>
              <a:ea typeface="Songti SC" panose="02010600040101010101" pitchFamily="2" charset="-122"/>
            </a:endParaRPr>
          </a:p>
          <a:p>
            <a:endParaRPr kumimoji="1" lang="zh-TW" altLang="en-US"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14</a:t>
            </a:fld>
            <a:endParaRPr kumimoji="1" lang="zh-TW" altLang="en-US"/>
          </a:p>
        </p:txBody>
      </p:sp>
    </p:spTree>
    <p:extLst>
      <p:ext uri="{BB962C8B-B14F-4D97-AF65-F5344CB8AC3E}">
        <p14:creationId xmlns:p14="http://schemas.microsoft.com/office/powerpoint/2010/main" val="947861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好的！那麼我們為了開發更多此特質的潛在客群以及讓這些客群對我們在平日時段有更好的利潤貢獻</a:t>
            </a:r>
            <a:endParaRPr kumimoji="1" lang="en-US" altLang="zh-TW" dirty="0"/>
          </a:p>
          <a:p>
            <a:r>
              <a:rPr kumimoji="1" lang="zh-TW" altLang="en-US" dirty="0"/>
              <a:t>，第一個行銷策略是針對</a:t>
            </a:r>
            <a:r>
              <a:rPr kumimoji="1" lang="en-US" altLang="zh-TW" dirty="0"/>
              <a:t>A</a:t>
            </a:r>
            <a:r>
              <a:rPr kumimoji="1" lang="zh-TW" altLang="en-US" dirty="0"/>
              <a:t>族群所制定的，那</a:t>
            </a:r>
            <a:r>
              <a:rPr kumimoji="1" lang="en-US" altLang="zh-TW" dirty="0"/>
              <a:t>A</a:t>
            </a:r>
            <a:r>
              <a:rPr kumimoji="1" lang="zh-TW" altLang="en-US" dirty="0"/>
              <a:t>族群就是符合以上這三點特質</a:t>
            </a:r>
            <a:endParaRPr kumimoji="1" lang="en-US" altLang="zh-TW" dirty="0"/>
          </a:p>
          <a:p>
            <a:endParaRPr kumimoji="1" lang="en-US" altLang="zh-TW" dirty="0"/>
          </a:p>
          <a:p>
            <a:r>
              <a:rPr kumimoji="1" lang="zh-TW" altLang="en-US" dirty="0"/>
              <a:t>下面有說明我們此行銷方案目的要</a:t>
            </a:r>
            <a:endParaRPr kumimoji="1" lang="en-US" altLang="zh-TW" dirty="0"/>
          </a:p>
          <a:p>
            <a:r>
              <a:rPr kumimoji="1" lang="zh-TW" altLang="en-US" dirty="0"/>
              <a:t>進行這三點，再來我會更具體說明行銷內容</a:t>
            </a:r>
            <a:endParaRPr kumimoji="1" lang="en-US" altLang="zh-TW"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15</a:t>
            </a:fld>
            <a:endParaRPr kumimoji="1" lang="zh-TW" altLang="en-US"/>
          </a:p>
        </p:txBody>
      </p:sp>
    </p:spTree>
    <p:extLst>
      <p:ext uri="{BB962C8B-B14F-4D97-AF65-F5344CB8AC3E}">
        <p14:creationId xmlns:p14="http://schemas.microsoft.com/office/powerpoint/2010/main" val="1488455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登登登！這是我們尊榮</a:t>
            </a:r>
            <a:r>
              <a:rPr kumimoji="1" lang="en-US" altLang="zh-TW" dirty="0"/>
              <a:t>VIP</a:t>
            </a:r>
            <a:r>
              <a:rPr kumimoji="1" lang="zh-TW" altLang="en-US" dirty="0"/>
              <a:t>的訂閱方案</a:t>
            </a:r>
            <a:r>
              <a:rPr kumimoji="1" lang="en-US" altLang="zh-TW" dirty="0"/>
              <a:t>$199</a:t>
            </a:r>
            <a:r>
              <a:rPr kumimoji="1" lang="zh-TW" altLang="en-US" dirty="0"/>
              <a:t>，爲什麼想用訂閱呢？</a:t>
            </a:r>
            <a:endParaRPr kumimoji="1" lang="en-US" altLang="zh-TW" dirty="0"/>
          </a:p>
          <a:p>
            <a:r>
              <a:rPr kumimoji="1" lang="zh-TW" altLang="en-US" dirty="0"/>
              <a:t>主要是因為</a:t>
            </a:r>
            <a:r>
              <a:rPr kumimoji="1" lang="en-US" altLang="zh-TW" dirty="0"/>
              <a:t>30~50</a:t>
            </a:r>
            <a:r>
              <a:rPr kumimoji="1" lang="zh-TW" altLang="en-US" dirty="0"/>
              <a:t>歲的主要是我們主打的客群，他們有較佳的經濟能力！</a:t>
            </a:r>
            <a:endParaRPr kumimoji="1" lang="en-US" altLang="zh-TW" dirty="0"/>
          </a:p>
          <a:p>
            <a:r>
              <a:rPr kumimoji="1" lang="zh-TW" altLang="en-US" dirty="0"/>
              <a:t>因此為拉攏各個地區以及更多淺在的會員，透過用手機</a:t>
            </a:r>
            <a:r>
              <a:rPr kumimoji="1" lang="en-US" altLang="zh-TW" dirty="0"/>
              <a:t>APP</a:t>
            </a:r>
            <a:r>
              <a:rPr kumimoji="1" lang="zh-TW" altLang="en-US" dirty="0"/>
              <a:t>下單就能享有免費運送到府的服務</a:t>
            </a:r>
            <a:endParaRPr kumimoji="1" lang="en-US" altLang="zh-TW" dirty="0"/>
          </a:p>
          <a:p>
            <a:r>
              <a:rPr kumimoji="1" lang="zh-TW" altLang="en-US" dirty="0"/>
              <a:t>以提升那些平常要上班不能特地到店消費顧客的便利性</a:t>
            </a:r>
            <a:endParaRPr kumimoji="1" lang="en-US" altLang="zh-TW" dirty="0"/>
          </a:p>
          <a:p>
            <a:endParaRPr kumimoji="1" lang="en-US" altLang="zh-TW" dirty="0"/>
          </a:p>
          <a:p>
            <a:r>
              <a:rPr kumimoji="1" lang="zh-TW" altLang="en-US" dirty="0"/>
              <a:t>我們有設立低消達</a:t>
            </a:r>
            <a:r>
              <a:rPr kumimoji="1" lang="en-US" altLang="zh-TW" dirty="0"/>
              <a:t>699</a:t>
            </a:r>
            <a:r>
              <a:rPr kumimoji="1" lang="zh-TW" altLang="en-US" dirty="0"/>
              <a:t>元以上門檻保障金額，再來，只要首次訂閱就送電器產品的</a:t>
            </a:r>
            <a:r>
              <a:rPr kumimoji="1" lang="en-US" altLang="zh-TW" dirty="0"/>
              <a:t>85</a:t>
            </a:r>
            <a:r>
              <a:rPr kumimoji="1" lang="zh-TW" altLang="en-US" dirty="0"/>
              <a:t>折優惠券</a:t>
            </a:r>
            <a:br>
              <a:rPr kumimoji="1" lang="en-US" altLang="zh-TW" dirty="0"/>
            </a:br>
            <a:r>
              <a:rPr kumimoji="1" lang="zh-TW" altLang="en-US" dirty="0"/>
              <a:t>那要如何保持持續訂閱的誘因呢？</a:t>
            </a:r>
            <a:r>
              <a:rPr lang="en-US" altLang="zh-TW" sz="1200" dirty="0" err="1">
                <a:latin typeface="Songti SC" panose="02010600040101010101" pitchFamily="2" charset="-122"/>
                <a:ea typeface="Songti SC" panose="02010600040101010101" pitchFamily="2" charset="-122"/>
              </a:rPr>
              <a:t>隨後</a:t>
            </a:r>
            <a:r>
              <a:rPr lang="zh-TW" altLang="en-US" sz="1200" dirty="0">
                <a:latin typeface="Songti SC" panose="02010600040101010101" pitchFamily="2" charset="-122"/>
                <a:ea typeface="Songti SC" panose="02010600040101010101" pitchFamily="2" charset="-122"/>
              </a:rPr>
              <a:t>會透過</a:t>
            </a:r>
            <a:r>
              <a:rPr lang="en-US" altLang="zh-TW" sz="1200" dirty="0" err="1">
                <a:latin typeface="Songti SC" panose="02010600040101010101" pitchFamily="2" charset="-122"/>
                <a:ea typeface="Songti SC" panose="02010600040101010101" pitchFamily="2" charset="-122"/>
              </a:rPr>
              <a:t>數據追蹤會員購買其他</a:t>
            </a:r>
            <a:r>
              <a:rPr lang="zh-TW" altLang="en-US" sz="1200" dirty="0">
                <a:latin typeface="Songti SC" panose="02010600040101010101" pitchFamily="2" charset="-122"/>
                <a:ea typeface="Songti SC" panose="02010600040101010101" pitchFamily="2" charset="-122"/>
              </a:rPr>
              <a:t>我們</a:t>
            </a:r>
            <a:r>
              <a:rPr lang="en-US" altLang="zh-TW" sz="1200" dirty="0" err="1">
                <a:latin typeface="Songti SC" panose="02010600040101010101" pitchFamily="2" charset="-122"/>
                <a:ea typeface="Songti SC" panose="02010600040101010101" pitchFamily="2" charset="-122"/>
              </a:rPr>
              <a:t>高單價</a:t>
            </a:r>
            <a:r>
              <a:rPr lang="zh-TW" altLang="en-US" sz="1200" dirty="0">
                <a:latin typeface="Songti SC" panose="02010600040101010101" pitchFamily="2" charset="-122"/>
                <a:ea typeface="Songti SC" panose="02010600040101010101" pitchFamily="2" charset="-122"/>
              </a:rPr>
              <a:t>、高利潤</a:t>
            </a:r>
            <a:r>
              <a:rPr lang="en-US" altLang="zh-TW" sz="1200" dirty="0" err="1">
                <a:latin typeface="Songti SC" panose="02010600040101010101" pitchFamily="2" charset="-122"/>
                <a:ea typeface="Songti SC" panose="02010600040101010101" pitchFamily="2" charset="-122"/>
              </a:rPr>
              <a:t>產品的需求進行客製化發放優惠券</a:t>
            </a:r>
            <a:endParaRPr lang="en-US" altLang="zh-TW" sz="1200" dirty="0">
              <a:latin typeface="Songti SC" panose="02010600040101010101" pitchFamily="2" charset="-122"/>
              <a:ea typeface="Songti SC" panose="02010600040101010101" pitchFamily="2" charset="-122"/>
            </a:endParaRPr>
          </a:p>
          <a:p>
            <a:endParaRPr kumimoji="1" lang="en-US" altLang="zh-TW" sz="1200" dirty="0">
              <a:latin typeface="Songti SC" panose="02010600040101010101" pitchFamily="2" charset="-122"/>
              <a:ea typeface="Songti SC" panose="02010600040101010101" pitchFamily="2" charset="-122"/>
            </a:endParaRPr>
          </a:p>
          <a:p>
            <a:r>
              <a:rPr kumimoji="1" lang="zh-TW" altLang="en-US" sz="1200" dirty="0">
                <a:latin typeface="Songti SC" panose="02010600040101010101" pitchFamily="2" charset="-122"/>
                <a:ea typeface="Songti SC" panose="02010600040101010101" pitchFamily="2" charset="-122"/>
              </a:rPr>
              <a:t>再來為了避免消費者假日就不來商場了，我們想透過策略聯盟的方式與餐廳電影院合作，發放他們的優惠券以引導</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16</a:t>
            </a:fld>
            <a:endParaRPr kumimoji="1" lang="zh-TW" altLang="en-US"/>
          </a:p>
        </p:txBody>
      </p:sp>
    </p:spTree>
    <p:extLst>
      <p:ext uri="{BB962C8B-B14F-4D97-AF65-F5344CB8AC3E}">
        <p14:creationId xmlns:p14="http://schemas.microsoft.com/office/powerpoint/2010/main" val="1915504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再來這個方案是針對</a:t>
            </a:r>
            <a:r>
              <a:rPr kumimoji="1" lang="en-US" altLang="zh-TW" dirty="0"/>
              <a:t>B</a:t>
            </a:r>
            <a:r>
              <a:rPr kumimoji="1" lang="zh-TW" altLang="en-US" dirty="0"/>
              <a:t>客群，我們也想提高此族群的品牌忠誠度，雖然他們購買能力沒那麼高，但還是希望透過品牌話題性能開發更多顧客</a:t>
            </a:r>
            <a:endParaRPr kumimoji="1" lang="en-US" altLang="zh-TW" dirty="0"/>
          </a:p>
          <a:p>
            <a:endParaRPr kumimoji="1" lang="en-US" altLang="zh-TW" dirty="0"/>
          </a:p>
          <a:p>
            <a:r>
              <a:rPr kumimoji="1" lang="zh-TW" altLang="en-US" dirty="0"/>
              <a:t>他們特質為以上這四點！</a:t>
            </a:r>
            <a:br>
              <a:rPr kumimoji="1" lang="en-US" altLang="zh-TW" dirty="0"/>
            </a:br>
            <a:r>
              <a:rPr kumimoji="1" lang="zh-TW" altLang="en-US" dirty="0"/>
              <a:t>居住較近、</a:t>
            </a:r>
            <a:r>
              <a:rPr kumimoji="1" lang="en-US" altLang="zh-TW" dirty="0"/>
              <a:t>30</a:t>
            </a:r>
            <a:r>
              <a:rPr kumimoji="1" lang="zh-TW" altLang="en-US" dirty="0"/>
              <a:t>歲以下、來店頻率高，</a:t>
            </a:r>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17</a:t>
            </a:fld>
            <a:endParaRPr kumimoji="1" lang="zh-TW" altLang="en-US"/>
          </a:p>
        </p:txBody>
      </p:sp>
    </p:spTree>
    <p:extLst>
      <p:ext uri="{BB962C8B-B14F-4D97-AF65-F5344CB8AC3E}">
        <p14:creationId xmlns:p14="http://schemas.microsoft.com/office/powerpoint/2010/main" val="2472065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因此我們做了針對</a:t>
            </a:r>
            <a:r>
              <a:rPr kumimoji="1" lang="en-US" altLang="zh-TW" dirty="0"/>
              <a:t>B</a:t>
            </a:r>
            <a:r>
              <a:rPr kumimoji="1" lang="zh-TW" altLang="en-US" dirty="0"/>
              <a:t>族群做的行銷方案</a:t>
            </a:r>
            <a:endParaRPr kumimoji="1" lang="en-US" altLang="zh-TW" dirty="0"/>
          </a:p>
          <a:p>
            <a:r>
              <a:rPr kumimoji="1" lang="zh-TW" altLang="en-US" dirty="0"/>
              <a:t>首先第一個活動是持針對學生族群，我們認為南港學區附近的百貨公司通常是高中學生或附近大學下課吃飯、遊蕩的據點</a:t>
            </a:r>
            <a:endParaRPr kumimoji="1" lang="en-US" altLang="zh-TW" dirty="0"/>
          </a:p>
          <a:p>
            <a:r>
              <a:rPr kumimoji="1" lang="zh-TW" altLang="en-US" dirty="0"/>
              <a:t>因此我們設計了只要星期三持學生證店內購物滿</a:t>
            </a:r>
            <a:r>
              <a:rPr kumimoji="1" lang="en-US" altLang="zh-TW" dirty="0"/>
              <a:t>$499</a:t>
            </a:r>
            <a:r>
              <a:rPr kumimoji="1" lang="zh-TW" altLang="en-US" dirty="0"/>
              <a:t>就送購物中心商城內餐廳的優惠券</a:t>
            </a:r>
            <a:endParaRPr kumimoji="1" lang="en-US" altLang="zh-TW" dirty="0"/>
          </a:p>
          <a:p>
            <a:endParaRPr kumimoji="1" lang="en-US" altLang="zh-TW" dirty="0"/>
          </a:p>
          <a:p>
            <a:r>
              <a:rPr kumimoji="1" lang="zh-TW" altLang="en-US" dirty="0"/>
              <a:t>再來是禮拜五的</a:t>
            </a:r>
            <a:r>
              <a:rPr kumimoji="1" lang="en-US" altLang="zh-TW" dirty="0"/>
              <a:t>Friday night</a:t>
            </a:r>
            <a:r>
              <a:rPr kumimoji="1" lang="zh-TW" altLang="en-US" dirty="0"/>
              <a:t>大風請你喝起來，</a:t>
            </a:r>
            <a:endParaRPr kumimoji="1" lang="en-US" altLang="zh-TW" dirty="0"/>
          </a:p>
          <a:p>
            <a:r>
              <a:rPr kumimoji="1" lang="zh-TW" altLang="en-US" dirty="0"/>
              <a:t>針對可能是大學生族群或者是南港工業園區的上班族所設計得優惠活動</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只要</a:t>
            </a:r>
            <a:r>
              <a:rPr lang="zh-TW" altLang="en-US" sz="1200" b="1" dirty="0">
                <a:solidFill>
                  <a:schemeClr val="bg1">
                    <a:lumMod val="95000"/>
                  </a:schemeClr>
                </a:solidFill>
                <a:latin typeface="Songti SC" panose="02010600040101010101" pitchFamily="2" charset="-122"/>
                <a:ea typeface="Songti SC" panose="02010600040101010101" pitchFamily="2" charset="-122"/>
              </a:rPr>
              <a:t>星期五</a:t>
            </a:r>
            <a:r>
              <a:rPr lang="zh-TW" altLang="zh-TW" sz="1200" b="1" dirty="0">
                <a:solidFill>
                  <a:schemeClr val="bg1">
                    <a:lumMod val="95000"/>
                  </a:schemeClr>
                </a:solidFill>
                <a:latin typeface="Songti SC" panose="02010600040101010101" pitchFamily="2" charset="-122"/>
                <a:ea typeface="Songti SC" panose="02010600040101010101" pitchFamily="2" charset="-122"/>
              </a:rPr>
              <a:t>買酒產品達</a:t>
            </a:r>
            <a:r>
              <a:rPr lang="en-US" altLang="zh-TW" sz="1200" b="1" dirty="0">
                <a:solidFill>
                  <a:schemeClr val="bg1">
                    <a:lumMod val="95000"/>
                  </a:schemeClr>
                </a:solidFill>
                <a:latin typeface="Songti SC" panose="02010600040101010101" pitchFamily="2" charset="-122"/>
                <a:ea typeface="Songti SC" panose="02010600040101010101" pitchFamily="2" charset="-122"/>
              </a:rPr>
              <a:t>$2000</a:t>
            </a:r>
            <a:r>
              <a:rPr lang="zh-TW" altLang="en-US" sz="1200" b="1" dirty="0">
                <a:solidFill>
                  <a:schemeClr val="bg1">
                    <a:lumMod val="95000"/>
                  </a:schemeClr>
                </a:solidFill>
                <a:latin typeface="Songti SC" panose="02010600040101010101" pitchFamily="2" charset="-122"/>
                <a:ea typeface="Songti SC" panose="02010600040101010101" pitchFamily="2" charset="-122"/>
              </a:rPr>
              <a:t>元</a:t>
            </a:r>
            <a:r>
              <a:rPr lang="zh-TW" altLang="zh-TW" sz="1200" b="1" dirty="0">
                <a:solidFill>
                  <a:schemeClr val="bg1">
                    <a:lumMod val="95000"/>
                  </a:schemeClr>
                </a:solidFill>
                <a:latin typeface="Songti SC" panose="02010600040101010101" pitchFamily="2" charset="-122"/>
                <a:ea typeface="Songti SC" panose="02010600040101010101" pitchFamily="2" charset="-122"/>
              </a:rPr>
              <a:t>即可送</a:t>
            </a:r>
            <a:r>
              <a:rPr lang="zh-TW" altLang="en-US" sz="1200" b="1" dirty="0">
                <a:solidFill>
                  <a:schemeClr val="bg1">
                    <a:lumMod val="95000"/>
                  </a:schemeClr>
                </a:solidFill>
                <a:latin typeface="Songti SC" panose="02010600040101010101" pitchFamily="2" charset="-122"/>
                <a:ea typeface="Songti SC" panose="02010600040101010101" pitchFamily="2" charset="-122"/>
              </a:rPr>
              <a:t>「酒品類</a:t>
            </a:r>
            <a:r>
              <a:rPr lang="en-US" altLang="zh-TW" sz="1200" b="1" dirty="0">
                <a:solidFill>
                  <a:schemeClr val="bg1">
                    <a:lumMod val="95000"/>
                  </a:schemeClr>
                </a:solidFill>
                <a:latin typeface="Songti SC" panose="02010600040101010101" pitchFamily="2" charset="-122"/>
                <a:ea typeface="Songti SC" panose="02010600040101010101" pitchFamily="2" charset="-122"/>
              </a:rPr>
              <a:t>9</a:t>
            </a:r>
            <a:r>
              <a:rPr lang="zh-TW" altLang="zh-TW" sz="1200" b="1" dirty="0">
                <a:solidFill>
                  <a:schemeClr val="bg1">
                    <a:lumMod val="95000"/>
                  </a:schemeClr>
                </a:solidFill>
                <a:latin typeface="Songti SC" panose="02010600040101010101" pitchFamily="2" charset="-122"/>
                <a:ea typeface="Songti SC" panose="02010600040101010101" pitchFamily="2" charset="-122"/>
              </a:rPr>
              <a:t>折券</a:t>
            </a:r>
            <a:r>
              <a:rPr lang="zh-TW" altLang="en-US" sz="1200" b="1" dirty="0">
                <a:solidFill>
                  <a:schemeClr val="bg1">
                    <a:lumMod val="95000"/>
                  </a:schemeClr>
                </a:solidFill>
                <a:latin typeface="Songti SC" panose="02010600040101010101" pitchFamily="2" charset="-122"/>
                <a:ea typeface="Songti SC" panose="02010600040101010101" pitchFamily="2" charset="-122"/>
              </a:rPr>
              <a:t>」</a:t>
            </a:r>
            <a:r>
              <a:rPr lang="en-US" altLang="zh-TW" sz="1100" b="1" dirty="0">
                <a:solidFill>
                  <a:schemeClr val="bg1">
                    <a:lumMod val="95000"/>
                  </a:schemeClr>
                </a:solidFill>
                <a:latin typeface="Songti SC" panose="02010600040101010101" pitchFamily="2" charset="-122"/>
                <a:ea typeface="Songti SC" panose="02010600040101010101" pitchFamily="2" charset="-122"/>
              </a:rPr>
              <a:t>(</a:t>
            </a:r>
            <a:r>
              <a:rPr lang="zh-TW" altLang="en-US" sz="1100" b="1" dirty="0">
                <a:solidFill>
                  <a:schemeClr val="bg1">
                    <a:lumMod val="95000"/>
                  </a:schemeClr>
                </a:solidFill>
                <a:latin typeface="Songti SC" panose="02010600040101010101" pitchFamily="2" charset="-122"/>
                <a:ea typeface="Songti SC" panose="02010600040101010101" pitchFamily="2" charset="-122"/>
              </a:rPr>
              <a:t>可免費</a:t>
            </a:r>
            <a:r>
              <a:rPr lang="zh-TW" altLang="zh-TW" sz="1100" b="1" dirty="0">
                <a:solidFill>
                  <a:schemeClr val="bg1">
                    <a:lumMod val="95000"/>
                  </a:schemeClr>
                </a:solidFill>
                <a:latin typeface="Songti SC" panose="02010600040101010101" pitchFamily="2" charset="-122"/>
                <a:ea typeface="Songti SC" panose="02010600040101010101" pitchFamily="2" charset="-122"/>
              </a:rPr>
              <a:t>宅配到</a:t>
            </a:r>
            <a:r>
              <a:rPr lang="zh-TW" altLang="en-US" sz="1100" b="1" dirty="0">
                <a:solidFill>
                  <a:schemeClr val="bg1">
                    <a:lumMod val="95000"/>
                  </a:schemeClr>
                </a:solidFill>
                <a:latin typeface="Songti SC" panose="02010600040101010101" pitchFamily="2" charset="-122"/>
                <a:ea typeface="Songti SC" panose="02010600040101010101" pitchFamily="2" charset="-122"/>
              </a:rPr>
              <a:t>府服務</a:t>
            </a:r>
            <a:r>
              <a:rPr lang="en-US" altLang="zh-TW" sz="1100" b="1" dirty="0">
                <a:solidFill>
                  <a:schemeClr val="bg1">
                    <a:lumMod val="95000"/>
                  </a:schemeClr>
                </a:solidFill>
                <a:latin typeface="Songti SC" panose="02010600040101010101" pitchFamily="2" charset="-122"/>
                <a:ea typeface="Songti SC" panose="02010600040101010101" pitchFamily="2" charset="-122"/>
              </a:rPr>
              <a:t>)</a:t>
            </a:r>
            <a:r>
              <a:rPr lang="zh-TW" altLang="en-US" sz="1100" b="1" dirty="0">
                <a:solidFill>
                  <a:schemeClr val="bg1">
                    <a:lumMod val="95000"/>
                  </a:schemeClr>
                </a:solidFill>
                <a:latin typeface="Songti SC" panose="02010600040101010101" pitchFamily="2" charset="-122"/>
                <a:ea typeface="Songti SC" panose="02010600040101010101" pitchFamily="2" charset="-122"/>
              </a:rPr>
              <a:t>並到商場內指定餐廳免開瓶費</a:t>
            </a:r>
            <a:endParaRPr lang="en-US" altLang="zh-TW" sz="1100" b="1" dirty="0">
              <a:solidFill>
                <a:schemeClr val="bg1">
                  <a:lumMod val="95000"/>
                </a:schemeClr>
              </a:solidFill>
              <a:latin typeface="Songti SC" panose="02010600040101010101" pitchFamily="2" charset="-122"/>
              <a:ea typeface="Songti SC"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b="1" dirty="0">
                <a:solidFill>
                  <a:schemeClr val="bg1">
                    <a:lumMod val="95000"/>
                  </a:schemeClr>
                </a:solidFill>
                <a:latin typeface="Songti SC" panose="02010600040101010101" pitchFamily="2" charset="-122"/>
                <a:ea typeface="Songti SC" panose="02010600040101010101" pitchFamily="2" charset="-122"/>
              </a:rPr>
              <a:t>目的是吸引更多上班族下班的聚會、喝酒的首選地點，異業結盟的方式也能互惠到合作餐廳</a:t>
            </a:r>
            <a:endParaRPr lang="en-US" altLang="zh-TW" sz="1100" b="1" dirty="0">
              <a:solidFill>
                <a:schemeClr val="bg1">
                  <a:lumMod val="95000"/>
                </a:schemeClr>
              </a:solidFill>
              <a:latin typeface="Songti SC" panose="02010600040101010101" pitchFamily="2" charset="-122"/>
              <a:ea typeface="Songti SC" panose="02010600040101010101" pitchFamily="2" charset="-122"/>
            </a:endParaRPr>
          </a:p>
          <a:p>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18</a:t>
            </a:fld>
            <a:endParaRPr kumimoji="1" lang="zh-TW" altLang="en-US"/>
          </a:p>
        </p:txBody>
      </p:sp>
    </p:spTree>
    <p:extLst>
      <p:ext uri="{BB962C8B-B14F-4D97-AF65-F5344CB8AC3E}">
        <p14:creationId xmlns:p14="http://schemas.microsoft.com/office/powerpoint/2010/main" val="853574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可以做個</a:t>
            </a:r>
            <a:endParaRPr kumimoji="1" lang="en-US" altLang="zh-TW" dirty="0"/>
          </a:p>
          <a:p>
            <a:r>
              <a:rPr kumimoji="1" lang="zh-TW" altLang="en-US" dirty="0"/>
              <a:t>透過剛剛所說菜籃分析法把兩個有相關性的產品搭售再一起</a:t>
            </a:r>
            <a:endParaRPr kumimoji="1" lang="en-US" altLang="zh-TW" dirty="0"/>
          </a:p>
          <a:p>
            <a:r>
              <a:rPr kumimoji="1" lang="zh-TW" altLang="en-US" dirty="0"/>
              <a:t>第一個就是</a:t>
            </a:r>
            <a:r>
              <a:rPr kumimoji="1" lang="en-US" altLang="zh-TW" dirty="0"/>
              <a:t>#501002</a:t>
            </a:r>
            <a:r>
              <a:rPr kumimoji="1" lang="zh-TW" altLang="en-US" dirty="0"/>
              <a:t> 因為為長期耐久財度需要時常更換</a:t>
            </a:r>
            <a:r>
              <a:rPr kumimoji="1" lang="en-US" altLang="zh-TW" dirty="0"/>
              <a:t>+</a:t>
            </a:r>
            <a:r>
              <a:rPr kumimoji="1" lang="zh-TW" altLang="en-US" dirty="0"/>
              <a:t>可以搭配日常消耗品做搭售，那我們的假設就是清掃用具，配上清潔劑這種產品做搭售，</a:t>
            </a:r>
            <a:endParaRPr kumimoji="1" lang="en-US" altLang="zh-TW" dirty="0"/>
          </a:p>
          <a:p>
            <a:r>
              <a:rPr kumimoji="1" lang="zh-TW" altLang="en-US" dirty="0"/>
              <a:t>再來是</a:t>
            </a:r>
            <a:r>
              <a:rPr kumimoji="1" lang="en-US" altLang="zh-TW" dirty="0"/>
              <a:t>560336</a:t>
            </a:r>
            <a:r>
              <a:rPr kumimoji="1" lang="zh-TW" altLang="en-US" dirty="0"/>
              <a:t>類別是下酒產品，然後</a:t>
            </a:r>
            <a:r>
              <a:rPr kumimoji="1" lang="en-US" altLang="zh-TW" dirty="0"/>
              <a:t>#560201</a:t>
            </a:r>
            <a:r>
              <a:rPr kumimoji="1" lang="zh-TW" altLang="en-US" dirty="0"/>
              <a:t>酒類一起做搭售</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推出較優惠的方案做銷售</a:t>
            </a:r>
            <a:endParaRPr kumimoji="1" lang="en-US" altLang="zh-TW" dirty="0"/>
          </a:p>
          <a:p>
            <a:endParaRPr kumimoji="1" lang="en-US" altLang="zh-TW" dirty="0"/>
          </a:p>
          <a:p>
            <a:endParaRPr kumimoji="1" lang="en-US" altLang="zh-TW" dirty="0"/>
          </a:p>
          <a:p>
            <a:endParaRPr kumimoji="1" lang="en-US" altLang="zh-TW" dirty="0"/>
          </a:p>
          <a:p>
            <a:r>
              <a:rPr kumimoji="1" lang="zh-TW" altLang="en-US" dirty="0"/>
              <a:t>根據熱圖發現其中</a:t>
            </a:r>
            <a:r>
              <a:rPr kumimoji="1" lang="en-US" altLang="zh-TW" dirty="0"/>
              <a:t>XXX</a:t>
            </a:r>
            <a:r>
              <a:rPr kumimoji="1" lang="zh-TW" altLang="en-US" dirty="0"/>
              <a:t>類別與</a:t>
            </a:r>
            <a:r>
              <a:rPr kumimoji="1" lang="en-US" altLang="zh-TW" dirty="0"/>
              <a:t>XXX</a:t>
            </a:r>
            <a:r>
              <a:rPr kumimoji="1" lang="zh-TW" altLang="en-US" dirty="0"/>
              <a:t>類別具有相關性（在同個銷售時間</a:t>
            </a:r>
            <a:r>
              <a:rPr kumimoji="1" lang="en-US" altLang="zh-TW" dirty="0" err="1"/>
              <a:t>wkdays</a:t>
            </a:r>
            <a:r>
              <a:rPr kumimoji="1" lang="zh-TW" altLang="en-US" dirty="0"/>
              <a:t>、年齡）</a:t>
            </a:r>
            <a:endParaRPr kumimoji="1" lang="en-US" altLang="zh-TW" dirty="0"/>
          </a:p>
          <a:p>
            <a:r>
              <a:rPr kumimoji="1" lang="zh-TW" altLang="en-US" dirty="0"/>
              <a:t>因此我們把</a:t>
            </a:r>
            <a:r>
              <a:rPr kumimoji="1" lang="en-US" altLang="zh-TW" dirty="0"/>
              <a:t>(</a:t>
            </a:r>
            <a:r>
              <a:rPr kumimoji="1" lang="zh-TW" altLang="en-US" dirty="0"/>
              <a:t>掃具</a:t>
            </a:r>
            <a:r>
              <a:rPr kumimoji="1" lang="en-US" altLang="zh-TW" dirty="0"/>
              <a:t>)(</a:t>
            </a:r>
          </a:p>
          <a:p>
            <a:endParaRPr kumimoji="1" lang="en-US" altLang="zh-TW" dirty="0"/>
          </a:p>
          <a:p>
            <a:r>
              <a:rPr kumimoji="1" lang="en-US" altLang="zh-TW" dirty="0"/>
              <a:t>#501002 </a:t>
            </a:r>
            <a:r>
              <a:rPr kumimoji="1" lang="zh-TW" altLang="en-US" dirty="0"/>
              <a:t>年長的人買很多比年輕人多</a:t>
            </a:r>
            <a:endParaRPr kumimoji="1" lang="en-US" altLang="zh-TW" dirty="0"/>
          </a:p>
          <a:p>
            <a:r>
              <a:rPr kumimoji="1" lang="en-US" altLang="zh-TW" dirty="0"/>
              <a:t>#560336 30~40</a:t>
            </a:r>
            <a:r>
              <a:rPr kumimoji="1" lang="zh-TW" altLang="en-US" dirty="0"/>
              <a:t>歲買比較多配</a:t>
            </a:r>
            <a:r>
              <a:rPr kumimoji="1" lang="en-US" altLang="zh-TW" dirty="0"/>
              <a:t>560201</a:t>
            </a:r>
          </a:p>
          <a:p>
            <a:r>
              <a:rPr kumimoji="1" lang="en-US" altLang="zh-TW" dirty="0"/>
              <a:t>#500705</a:t>
            </a:r>
            <a:r>
              <a:rPr kumimoji="1" lang="zh-TW" altLang="en-US" dirty="0"/>
              <a:t> 各年齡在假日都買很多</a:t>
            </a:r>
            <a:endParaRPr kumimoji="1" lang="en-US" altLang="zh-TW" dirty="0"/>
          </a:p>
          <a:p>
            <a:endParaRPr kumimoji="1" lang="en-US" altLang="zh-TW" dirty="0"/>
          </a:p>
          <a:p>
            <a:r>
              <a:rPr kumimoji="1" lang="en-US" altLang="zh-TW" dirty="0"/>
              <a:t>#560301</a:t>
            </a:r>
            <a:r>
              <a:rPr kumimoji="1" lang="zh-TW" altLang="en-US" dirty="0"/>
              <a:t>搭配</a:t>
            </a:r>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19</a:t>
            </a:fld>
            <a:endParaRPr kumimoji="1" lang="zh-TW" altLang="en-US"/>
          </a:p>
        </p:txBody>
      </p:sp>
    </p:spTree>
    <p:extLst>
      <p:ext uri="{BB962C8B-B14F-4D97-AF65-F5344CB8AC3E}">
        <p14:creationId xmlns:p14="http://schemas.microsoft.com/office/powerpoint/2010/main" val="182345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20</a:t>
            </a:fld>
            <a:endParaRPr kumimoji="1" lang="zh-TW" altLang="en-US"/>
          </a:p>
        </p:txBody>
      </p:sp>
    </p:spTree>
    <p:extLst>
      <p:ext uri="{BB962C8B-B14F-4D97-AF65-F5344CB8AC3E}">
        <p14:creationId xmlns:p14="http://schemas.microsoft.com/office/powerpoint/2010/main" val="1884678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這是我們的目錄，首先我們依據資料說明公司的經營現況，再根據結果做一個簡單的故事性的情境推測！</a:t>
            </a:r>
            <a:endParaRPr kumimoji="1" lang="en-US" altLang="zh-TW" dirty="0"/>
          </a:p>
          <a:p>
            <a:r>
              <a:rPr kumimoji="1" lang="zh-TW" altLang="en-US" dirty="0"/>
              <a:t>還有商品銷售狀況、品類分析</a:t>
            </a:r>
            <a:endParaRPr kumimoji="1" lang="en-US" altLang="zh-TW" dirty="0"/>
          </a:p>
          <a:p>
            <a:r>
              <a:rPr kumimoji="1" lang="zh-TW" altLang="en-US" dirty="0"/>
              <a:t>，最後找到大豐量販店的痛點後，製作出一個行銷策略！</a:t>
            </a:r>
            <a:endParaRPr kumimoji="1" lang="en-US" altLang="zh-TW" dirty="0"/>
          </a:p>
          <a:p>
            <a:r>
              <a:rPr kumimoji="1" lang="zh-TW" altLang="en-US" dirty="0"/>
              <a:t>所以！！！假如你對這支影片有興趣的話，就讓我們一起看下去吧！不要轉台喔</a:t>
            </a:r>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2</a:t>
            </a:fld>
            <a:endParaRPr kumimoji="1" lang="zh-TW" altLang="en-US"/>
          </a:p>
        </p:txBody>
      </p:sp>
    </p:spTree>
    <p:extLst>
      <p:ext uri="{BB962C8B-B14F-4D97-AF65-F5344CB8AC3E}">
        <p14:creationId xmlns:p14="http://schemas.microsoft.com/office/powerpoint/2010/main" val="352512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一、公司背景與經營現況</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3</a:t>
            </a:fld>
            <a:endParaRPr kumimoji="1" lang="zh-TW" altLang="en-US"/>
          </a:p>
        </p:txBody>
      </p:sp>
    </p:spTree>
    <p:extLst>
      <p:ext uri="{BB962C8B-B14F-4D97-AF65-F5344CB8AC3E}">
        <p14:creationId xmlns:p14="http://schemas.microsoft.com/office/powerpoint/2010/main" val="1466423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好的！進入主題</a:t>
            </a:r>
            <a:endParaRPr kumimoji="1" lang="en-US" altLang="zh-TW" dirty="0"/>
          </a:p>
          <a:p>
            <a:r>
              <a:rPr kumimoji="1" lang="zh-TW" altLang="en-US" dirty="0"/>
              <a:t>透過圖表發現，會員中最多來自南港區跟汐止區，再來年齡層為</a:t>
            </a:r>
            <a:r>
              <a:rPr kumimoji="1" lang="en-US" altLang="zh-TW" dirty="0"/>
              <a:t>30~44</a:t>
            </a:r>
            <a:r>
              <a:rPr kumimoji="1" lang="zh-TW" altLang="en-US" dirty="0"/>
              <a:t>歲的人為大宗，我們在透過馬賽克圖可以得知相較於其他，</a:t>
            </a:r>
            <a:endParaRPr kumimoji="1" lang="en-US" altLang="zh-TW" dirty="0"/>
          </a:p>
          <a:p>
            <a:r>
              <a:rPr kumimoji="1" lang="zh-TW" altLang="en-US" dirty="0"/>
              <a:t>南港區</a:t>
            </a:r>
            <a:r>
              <a:rPr kumimoji="1" lang="en-US" altLang="zh-TW" dirty="0"/>
              <a:t>25</a:t>
            </a:r>
            <a:r>
              <a:rPr kumimoji="1" lang="zh-TW" altLang="en-US" dirty="0"/>
              <a:t>歲以下的學生族群比率較高，</a:t>
            </a:r>
            <a:r>
              <a:rPr kumimoji="1" lang="en-US" altLang="zh-TW" dirty="0"/>
              <a:t>30~40</a:t>
            </a:r>
            <a:r>
              <a:rPr kumimoji="1" lang="zh-TW" altLang="en-US" dirty="0"/>
              <a:t>歲壯年人口的會員較少</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4</a:t>
            </a:fld>
            <a:endParaRPr kumimoji="1" lang="zh-TW" altLang="en-US"/>
          </a:p>
        </p:txBody>
      </p:sp>
    </p:spTree>
    <p:extLst>
      <p:ext uri="{BB962C8B-B14F-4D97-AF65-F5344CB8AC3E}">
        <p14:creationId xmlns:p14="http://schemas.microsoft.com/office/powerpoint/2010/main" val="2108710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再來，我們分析各年齡層的會員人在一週中來店的頻率，發現大家在假日來店次數較平日還多！</a:t>
            </a:r>
            <a:endParaRPr kumimoji="1" lang="en-US" altLang="zh-TW" dirty="0"/>
          </a:p>
          <a:p>
            <a:r>
              <a:rPr kumimoji="1" lang="zh-TW" altLang="en-US" dirty="0"/>
              <a:t>嗯</a:t>
            </a:r>
            <a:r>
              <a:rPr kumimoji="1" lang="en-US" altLang="zh-TW" dirty="0"/>
              <a:t>…</a:t>
            </a:r>
            <a:r>
              <a:rPr kumimoji="1" lang="zh-TW" altLang="en-US" dirty="0"/>
              <a:t>假日人多不就是</a:t>
            </a:r>
            <a:r>
              <a:rPr kumimoji="1" lang="en-US" altLang="zh-TW" dirty="0"/>
              <a:t>shopping mall</a:t>
            </a:r>
            <a:r>
              <a:rPr kumimoji="1" lang="zh-TW" altLang="en-US" dirty="0"/>
              <a:t>日常嗎 合理！合理！</a:t>
            </a:r>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5</a:t>
            </a:fld>
            <a:endParaRPr kumimoji="1" lang="zh-TW" altLang="en-US"/>
          </a:p>
        </p:txBody>
      </p:sp>
    </p:spTree>
    <p:extLst>
      <p:ext uri="{BB962C8B-B14F-4D97-AF65-F5344CB8AC3E}">
        <p14:creationId xmlns:p14="http://schemas.microsoft.com/office/powerpoint/2010/main" val="600305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好的，透過上述一系列的分析後，我做一個簡單的小結！</a:t>
            </a:r>
            <a:endParaRPr kumimoji="1" lang="en-US" altLang="zh-TW" dirty="0"/>
          </a:p>
          <a:p>
            <a:endParaRPr kumimoji="1" lang="en-US" altLang="zh-TW" dirty="0"/>
          </a:p>
          <a:p>
            <a:r>
              <a:rPr kumimoji="1" lang="zh-TW" altLang="en-US" dirty="0"/>
              <a:t>說故事時間</a:t>
            </a:r>
            <a:r>
              <a:rPr kumimoji="1" lang="en-US" altLang="zh-TW" dirty="0"/>
              <a:t>&gt;&lt;</a:t>
            </a:r>
            <a:r>
              <a:rPr kumimoji="1" lang="zh-TW" altLang="en-US" dirty="0"/>
              <a:t>登登登</a:t>
            </a:r>
            <a:endParaRPr kumimoji="1" lang="en-US" altLang="zh-TW" dirty="0"/>
          </a:p>
          <a:p>
            <a:r>
              <a:rPr kumimoji="1" lang="zh-TW" altLang="en-US" dirty="0"/>
              <a:t>假設大風量販店是類似像家樂福便利購這種</a:t>
            </a:r>
            <a:r>
              <a:rPr kumimoji="1" lang="en-US" altLang="zh-TW" dirty="0"/>
              <a:t>supermarket</a:t>
            </a:r>
            <a:r>
              <a:rPr kumimoji="1" lang="zh-TW" altLang="en-US" dirty="0"/>
              <a:t>，但他是設立在購物中心裡面喔！！！！</a:t>
            </a:r>
            <a:endParaRPr kumimoji="1" lang="en-US" altLang="zh-TW" dirty="0"/>
          </a:p>
          <a:p>
            <a:r>
              <a:rPr kumimoji="1" lang="zh-TW" altLang="en-US" dirty="0"/>
              <a:t>再來，因地理位置關係，所以距離大風比較遠得信義區和大安區就非常合理的不會像南港區和汐止的人那麼常來，</a:t>
            </a:r>
            <a:endParaRPr kumimoji="1" lang="en-US" altLang="zh-TW" dirty="0"/>
          </a:p>
          <a:p>
            <a:r>
              <a:rPr kumimoji="1" lang="zh-TW" altLang="en-US" dirty="0"/>
              <a:t>也因為可能不會常來關係一次買就會一次買很多，如泡泡圖所示大安、信義、內湖、松山購買平均客單價都很高</a:t>
            </a:r>
            <a:endParaRPr kumimoji="1" lang="en-US" altLang="zh-TW" dirty="0"/>
          </a:p>
          <a:p>
            <a:r>
              <a:rPr kumimoji="1" lang="zh-TW" altLang="en-US" dirty="0"/>
              <a:t>最後，也透過這張圖推估</a:t>
            </a:r>
            <a:r>
              <a:rPr kumimoji="1" lang="en-US" altLang="zh-TW" dirty="0"/>
              <a:t>30~50</a:t>
            </a:r>
            <a:r>
              <a:rPr kumimoji="1" lang="zh-TW" altLang="en-US" dirty="0"/>
              <a:t>歲壯年人口購買能力較好</a:t>
            </a:r>
            <a:endParaRPr kumimoji="1" lang="en-US" altLang="zh-TW"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6</a:t>
            </a:fld>
            <a:endParaRPr kumimoji="1" lang="zh-TW" altLang="en-US"/>
          </a:p>
        </p:txBody>
      </p:sp>
    </p:spTree>
    <p:extLst>
      <p:ext uri="{BB962C8B-B14F-4D97-AF65-F5344CB8AC3E}">
        <p14:creationId xmlns:p14="http://schemas.microsoft.com/office/powerpoint/2010/main" val="78570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再來這個是前十大賣很好的產品</a:t>
            </a:r>
            <a:endParaRPr kumimoji="1" lang="en-US" altLang="zh-TW" dirty="0"/>
          </a:p>
          <a:p>
            <a:r>
              <a:rPr kumimoji="1" lang="zh-TW" altLang="en-US" dirty="0"/>
              <a:t>結束完顧客概要，簡單分析一下大風內商品的銷售狀況</a:t>
            </a:r>
            <a:endParaRPr kumimoji="1" lang="en-US" altLang="zh-TW" dirty="0"/>
          </a:p>
          <a:p>
            <a:r>
              <a:rPr kumimoji="1" lang="zh-TW" altLang="en-US" dirty="0"/>
              <a:t>得出來發現，就算最暢銷的產品也不一定是賺錢得唷！！我們要追求利潤最大化！！！</a:t>
            </a:r>
            <a:endParaRPr kumimoji="1" lang="en-US" altLang="zh-TW" dirty="0"/>
          </a:p>
          <a:p>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7</a:t>
            </a:fld>
            <a:endParaRPr kumimoji="1" lang="zh-TW" altLang="en-US"/>
          </a:p>
        </p:txBody>
      </p:sp>
    </p:spTree>
    <p:extLst>
      <p:ext uri="{BB962C8B-B14F-4D97-AF65-F5344CB8AC3E}">
        <p14:creationId xmlns:p14="http://schemas.microsoft.com/office/powerpoint/2010/main" val="349098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再進入商品類別前，描述一下大風超市每個商品得價錢分佈</a:t>
            </a:r>
            <a:endParaRPr kumimoji="1" lang="en-US" altLang="zh-TW" dirty="0"/>
          </a:p>
          <a:p>
            <a:r>
              <a:rPr kumimoji="1" lang="zh-TW" altLang="en-US" dirty="0"/>
              <a:t>最高單價是</a:t>
            </a:r>
            <a:r>
              <a:rPr kumimoji="1" lang="en-US" altLang="zh-TW" dirty="0"/>
              <a:t>4000</a:t>
            </a:r>
            <a:r>
              <a:rPr kumimoji="1" lang="zh-TW" altLang="en-US" dirty="0"/>
              <a:t>元，但大部分的產品都落在</a:t>
            </a:r>
            <a:r>
              <a:rPr kumimoji="1" lang="en-US" altLang="zh-TW" dirty="0"/>
              <a:t>1000</a:t>
            </a:r>
            <a:r>
              <a:rPr kumimoji="1" lang="zh-TW" altLang="en-US" dirty="0"/>
              <a:t>元以下，推測整家店還是多以生鮮食品、生活的用品等</a:t>
            </a:r>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8</a:t>
            </a:fld>
            <a:endParaRPr kumimoji="1" lang="zh-TW" altLang="en-US"/>
          </a:p>
        </p:txBody>
      </p:sp>
    </p:spTree>
    <p:extLst>
      <p:ext uri="{BB962C8B-B14F-4D97-AF65-F5344CB8AC3E}">
        <p14:creationId xmlns:p14="http://schemas.microsoft.com/office/powerpoint/2010/main" val="3462766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我們先利用圖表探查每個品類大概落在哪個價位上，發現</a:t>
            </a:r>
            <a:r>
              <a:rPr kumimoji="1" lang="en-US" altLang="zh-TW" sz="1200" dirty="0">
                <a:latin typeface="Songti SC" panose="02010600040101010101" pitchFamily="2" charset="-122"/>
                <a:ea typeface="Songti SC" panose="02010600040101010101" pitchFamily="2" charset="-122"/>
              </a:rPr>
              <a:t>#320402</a:t>
            </a:r>
            <a:r>
              <a:rPr kumimoji="1" lang="zh-TW" altLang="en-US" sz="1200" dirty="0">
                <a:latin typeface="Songti SC" panose="02010600040101010101" pitchFamily="2" charset="-122"/>
                <a:ea typeface="Songti SC" panose="02010600040101010101" pitchFamily="2" charset="-122"/>
              </a:rPr>
              <a:t>的平均價格最高，因為</a:t>
            </a:r>
            <a:r>
              <a:rPr kumimoji="1" lang="zh-TW" altLang="en-US" dirty="0"/>
              <a:t>對這個潛力產品很好奇</a:t>
            </a:r>
            <a:r>
              <a:rPr kumimoji="1" lang="zh-TW" altLang="en-US" sz="1200" dirty="0">
                <a:latin typeface="Songti SC" panose="02010600040101010101" pitchFamily="2" charset="-122"/>
                <a:ea typeface="Songti SC" panose="02010600040101010101" pitchFamily="2" charset="-122"/>
              </a:rPr>
              <a:t>，我們探討此類別的毛利率以及購買週期！</a:t>
            </a:r>
            <a:endParaRPr kumimoji="1" lang="en-US" altLang="zh-TW" dirty="0"/>
          </a:p>
        </p:txBody>
      </p:sp>
      <p:sp>
        <p:nvSpPr>
          <p:cNvPr id="4" name="投影片編號版面配置區 3"/>
          <p:cNvSpPr>
            <a:spLocks noGrp="1"/>
          </p:cNvSpPr>
          <p:nvPr>
            <p:ph type="sldNum" sz="quarter" idx="5"/>
          </p:nvPr>
        </p:nvSpPr>
        <p:spPr/>
        <p:txBody>
          <a:bodyPr/>
          <a:lstStyle/>
          <a:p>
            <a:fld id="{269F1608-32F6-DE47-BAF7-8A7558E22523}" type="slidenum">
              <a:rPr kumimoji="1" lang="zh-TW" altLang="en-US" smtClean="0"/>
              <a:t>9</a:t>
            </a:fld>
            <a:endParaRPr kumimoji="1" lang="zh-TW" altLang="en-US"/>
          </a:p>
        </p:txBody>
      </p:sp>
    </p:spTree>
    <p:extLst>
      <p:ext uri="{BB962C8B-B14F-4D97-AF65-F5344CB8AC3E}">
        <p14:creationId xmlns:p14="http://schemas.microsoft.com/office/powerpoint/2010/main" val="603209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0.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flaticon.com/free-icon/beer_1039398" TargetMode="External"/><Relationship Id="rId5" Type="http://schemas.openxmlformats.org/officeDocument/2006/relationships/image" Target="../media/image4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8" Type="http://schemas.openxmlformats.org/officeDocument/2006/relationships/hyperlink" Target="https://freesvg.org/black-plus" TargetMode="External"/><Relationship Id="rId13" Type="http://schemas.openxmlformats.org/officeDocument/2006/relationships/image" Target="../media/image49.jpeg"/><Relationship Id="rId3" Type="http://schemas.openxmlformats.org/officeDocument/2006/relationships/image" Target="../media/image42.jpeg"/><Relationship Id="rId7" Type="http://schemas.openxmlformats.org/officeDocument/2006/relationships/image" Target="../media/image46.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5.jpeg"/><Relationship Id="rId11" Type="http://schemas.openxmlformats.org/officeDocument/2006/relationships/image" Target="../media/image48.png"/><Relationship Id="rId5" Type="http://schemas.openxmlformats.org/officeDocument/2006/relationships/image" Target="../media/image44.jpeg"/><Relationship Id="rId15" Type="http://schemas.openxmlformats.org/officeDocument/2006/relationships/image" Target="../media/image51.jpeg"/><Relationship Id="rId10" Type="http://schemas.openxmlformats.org/officeDocument/2006/relationships/hyperlink" Target="https://www.newton.com.tw/wiki/%E7%AD%89%E8%99%9F" TargetMode="External"/><Relationship Id="rId4" Type="http://schemas.openxmlformats.org/officeDocument/2006/relationships/image" Target="../media/image43.jpeg"/><Relationship Id="rId9" Type="http://schemas.openxmlformats.org/officeDocument/2006/relationships/image" Target="../media/image47.jp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1999"/>
          </a:blip>
          <a:srcRect l="17286" t="4486" b="21772"/>
          <a:stretch>
            <a:fillRect/>
          </a:stretch>
        </p:blipFill>
        <p:spPr>
          <a:xfrm>
            <a:off x="0" y="495300"/>
            <a:ext cx="17259300" cy="10270733"/>
          </a:xfrm>
          <a:prstGeom prst="rect">
            <a:avLst/>
          </a:prstGeom>
        </p:spPr>
      </p:pic>
      <p:sp>
        <p:nvSpPr>
          <p:cNvPr id="3" name="AutoShape 3"/>
          <p:cNvSpPr/>
          <p:nvPr/>
        </p:nvSpPr>
        <p:spPr>
          <a:xfrm>
            <a:off x="17259300" y="0"/>
            <a:ext cx="1028700" cy="10460883"/>
          </a:xfrm>
          <a:prstGeom prst="rect">
            <a:avLst/>
          </a:prstGeom>
          <a:solidFill>
            <a:srgbClr val="45AD7E"/>
          </a:solidFill>
        </p:spPr>
      </p:sp>
      <p:grpSp>
        <p:nvGrpSpPr>
          <p:cNvPr id="4" name="Group 4"/>
          <p:cNvGrpSpPr/>
          <p:nvPr/>
        </p:nvGrpSpPr>
        <p:grpSpPr>
          <a:xfrm>
            <a:off x="1028700" y="3051646"/>
            <a:ext cx="14897100" cy="4914988"/>
            <a:chOff x="0" y="276225"/>
            <a:chExt cx="18569544" cy="6553316"/>
          </a:xfrm>
        </p:grpSpPr>
        <p:sp>
          <p:nvSpPr>
            <p:cNvPr id="5" name="TextBox 5"/>
            <p:cNvSpPr txBox="1"/>
            <p:nvPr/>
          </p:nvSpPr>
          <p:spPr>
            <a:xfrm>
              <a:off x="0" y="276225"/>
              <a:ext cx="18569544" cy="5235878"/>
            </a:xfrm>
            <a:prstGeom prst="rect">
              <a:avLst/>
            </a:prstGeom>
          </p:spPr>
          <p:txBody>
            <a:bodyPr lIns="0" tIns="0" rIns="0" bIns="0" rtlCol="0" anchor="t">
              <a:spAutoFit/>
            </a:bodyPr>
            <a:lstStyle/>
            <a:p>
              <a:pPr>
                <a:lnSpc>
                  <a:spcPts val="15000"/>
                </a:lnSpc>
              </a:pPr>
              <a:r>
                <a:rPr lang="en-US" sz="12500" spc="-300" dirty="0">
                  <a:solidFill>
                    <a:srgbClr val="F0F0EE"/>
                  </a:solidFill>
                  <a:latin typeface="Songti SC" panose="02010600040101010101" pitchFamily="2" charset="-122"/>
                  <a:ea typeface="Songti SC" panose="02010600040101010101" pitchFamily="2" charset="-122"/>
                </a:rPr>
                <a:t>Ta Feng</a:t>
              </a:r>
              <a:r>
                <a:rPr lang="zh-TW" altLang="en-US" sz="12500" spc="-300" dirty="0">
                  <a:solidFill>
                    <a:srgbClr val="F0F0EE"/>
                  </a:solidFill>
                  <a:latin typeface="Songti SC" panose="02010600040101010101" pitchFamily="2" charset="-122"/>
                  <a:ea typeface="Songti SC" panose="02010600040101010101" pitchFamily="2" charset="-122"/>
                </a:rPr>
                <a:t> 量販店</a:t>
              </a:r>
              <a:endParaRPr lang="en-US" altLang="zh-TW" sz="12500" spc="-300" dirty="0">
                <a:solidFill>
                  <a:srgbClr val="F0F0EE"/>
                </a:solidFill>
                <a:latin typeface="Songti SC" panose="02010600040101010101" pitchFamily="2" charset="-122"/>
                <a:ea typeface="Songti SC" panose="02010600040101010101" pitchFamily="2" charset="-122"/>
              </a:endParaRPr>
            </a:p>
            <a:p>
              <a:pPr>
                <a:lnSpc>
                  <a:spcPts val="15000"/>
                </a:lnSpc>
              </a:pPr>
              <a:r>
                <a:rPr lang="zh-TW" altLang="en-US" sz="12500" spc="-300" dirty="0">
                  <a:solidFill>
                    <a:srgbClr val="F0F0EE"/>
                  </a:solidFill>
                  <a:latin typeface="Songti SC" panose="02010600040101010101" pitchFamily="2" charset="-122"/>
                  <a:ea typeface="Songti SC" panose="02010600040101010101" pitchFamily="2" charset="-122"/>
                </a:rPr>
                <a:t>行銷企劃案</a:t>
              </a:r>
              <a:endParaRPr lang="en-US" sz="12500" spc="-300" dirty="0">
                <a:solidFill>
                  <a:srgbClr val="F0F0EE"/>
                </a:solidFill>
                <a:latin typeface="Songti SC" panose="02010600040101010101" pitchFamily="2" charset="-122"/>
                <a:ea typeface="Songti SC" panose="02010600040101010101" pitchFamily="2" charset="-122"/>
              </a:endParaRPr>
            </a:p>
          </p:txBody>
        </p:sp>
        <p:sp>
          <p:nvSpPr>
            <p:cNvPr id="6" name="TextBox 6"/>
            <p:cNvSpPr txBox="1"/>
            <p:nvPr/>
          </p:nvSpPr>
          <p:spPr>
            <a:xfrm>
              <a:off x="0" y="6144568"/>
              <a:ext cx="18569544" cy="684973"/>
            </a:xfrm>
            <a:prstGeom prst="rect">
              <a:avLst/>
            </a:prstGeom>
          </p:spPr>
          <p:txBody>
            <a:bodyPr lIns="0" tIns="0" rIns="0" bIns="0" rtlCol="0" anchor="t">
              <a:spAutoFit/>
            </a:bodyPr>
            <a:lstStyle/>
            <a:p>
              <a:pPr>
                <a:lnSpc>
                  <a:spcPts val="4199"/>
                </a:lnSpc>
              </a:pPr>
              <a:r>
                <a:rPr lang="en-US" sz="3000" spc="60" dirty="0">
                  <a:solidFill>
                    <a:srgbClr val="F0F0EE"/>
                  </a:solidFill>
                  <a:latin typeface="HK Grotesk Medium"/>
                </a:rPr>
                <a:t>G10｜王薇琳、高珮瑜、温靜渝、劉永琦、林凱欣</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3A5D94D3-E703-FB46-B9CC-351909A65E60}"/>
              </a:ext>
            </a:extLst>
          </p:cNvPr>
          <p:cNvSpPr>
            <a:spLocks noGrp="1"/>
          </p:cNvSpPr>
          <p:nvPr>
            <p:ph type="ctrTitle"/>
          </p:nvPr>
        </p:nvSpPr>
        <p:spPr>
          <a:xfrm>
            <a:off x="358138" y="1068691"/>
            <a:ext cx="10180322" cy="1470025"/>
          </a:xfrm>
        </p:spPr>
        <p:txBody>
          <a:bodyPr>
            <a:normAutofit/>
          </a:bodyPr>
          <a:lstStyle/>
          <a:p>
            <a:r>
              <a:rPr lang="zh-TW" altLang="en-US" sz="5400" b="1" dirty="0">
                <a:solidFill>
                  <a:schemeClr val="bg1"/>
                </a:solidFill>
                <a:latin typeface="Songti SC" panose="02010600040101010101" pitchFamily="2" charset="-122"/>
                <a:ea typeface="Songti SC" panose="02010600040101010101" pitchFamily="2" charset="-122"/>
              </a:rPr>
              <a:t>洞察毛利率高的「品類」</a:t>
            </a:r>
          </a:p>
        </p:txBody>
      </p:sp>
      <p:sp>
        <p:nvSpPr>
          <p:cNvPr id="17" name="矩形 16">
            <a:extLst>
              <a:ext uri="{FF2B5EF4-FFF2-40B4-BE49-F238E27FC236}">
                <a16:creationId xmlns:a16="http://schemas.microsoft.com/office/drawing/2014/main" id="{8992AC55-7027-C748-877E-FAD2D3FBE184}"/>
              </a:ext>
            </a:extLst>
          </p:cNvPr>
          <p:cNvSpPr/>
          <p:nvPr/>
        </p:nvSpPr>
        <p:spPr>
          <a:xfrm>
            <a:off x="2209799" y="3438444"/>
            <a:ext cx="6477001" cy="584775"/>
          </a:xfrm>
          <a:prstGeom prst="rect">
            <a:avLst/>
          </a:prstGeom>
          <a:solidFill>
            <a:srgbClr val="FFFD78"/>
          </a:solidFill>
        </p:spPr>
        <p:txBody>
          <a:bodyPr wrap="square">
            <a:spAutoFit/>
          </a:bodyPr>
          <a:lstStyle/>
          <a:p>
            <a:r>
              <a:rPr kumimoji="1" lang="en-US" altLang="zh-TW" sz="3200" dirty="0">
                <a:solidFill>
                  <a:srgbClr val="FF0000"/>
                </a:solidFill>
                <a:latin typeface="Songti SC" panose="02010600040101010101" pitchFamily="2" charset="-122"/>
                <a:ea typeface="Songti SC" panose="02010600040101010101" pitchFamily="2" charset="-122"/>
              </a:rPr>
              <a:t>#320402</a:t>
            </a:r>
            <a:r>
              <a:rPr kumimoji="1" lang="zh-TW" altLang="en-US" sz="3200" dirty="0">
                <a:solidFill>
                  <a:srgbClr val="FF0000"/>
                </a:solidFill>
                <a:latin typeface="Songti SC" panose="02010600040101010101" pitchFamily="2" charset="-122"/>
                <a:ea typeface="Songti SC" panose="02010600040101010101" pitchFamily="2" charset="-122"/>
              </a:rPr>
              <a:t>為單價高但毛利最好的產品</a:t>
            </a:r>
            <a:endParaRPr lang="zh-TW" altLang="en-US" sz="3200" dirty="0">
              <a:solidFill>
                <a:srgbClr val="FF0000"/>
              </a:solidFill>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DA35A52B-2E14-E741-A430-219F4CF1E2B7}"/>
                  </a:ext>
                </a:extLst>
              </p:cNvPr>
              <p:cNvSpPr/>
              <p:nvPr/>
            </p:nvSpPr>
            <p:spPr>
              <a:xfrm>
                <a:off x="11201400" y="3422516"/>
                <a:ext cx="4419600" cy="584775"/>
              </a:xfrm>
              <a:prstGeom prst="rect">
                <a:avLst/>
              </a:prstGeom>
              <a:solidFill>
                <a:srgbClr val="FFFD78"/>
              </a:solidFill>
            </p:spPr>
            <p:txBody>
              <a:bodyPr wrap="square">
                <a:spAutoFit/>
              </a:bodyPr>
              <a:lstStyle/>
              <a:p>
                <a14:m>
                  <m:oMath xmlns:m="http://schemas.openxmlformats.org/officeDocument/2006/math">
                    <m:r>
                      <a:rPr kumimoji="1" lang="zh-TW" altLang="en-US" sz="3200" i="1" smtClean="0">
                        <a:solidFill>
                          <a:srgbClr val="FF0000"/>
                        </a:solidFill>
                        <a:latin typeface="Cambria Math" panose="02040503050406030204" pitchFamily="18" charset="0"/>
                        <a:ea typeface="Songti SC" panose="02010600040101010101" pitchFamily="2" charset="-122"/>
                      </a:rPr>
                      <m:t>→</m:t>
                    </m:r>
                  </m:oMath>
                </a14:m>
                <a:r>
                  <a:rPr kumimoji="1" lang="zh-TW" altLang="en-US" sz="3200" dirty="0">
                    <a:solidFill>
                      <a:srgbClr val="FF0000"/>
                    </a:solidFill>
                    <a:latin typeface="Songti SC" panose="02010600040101010101" pitchFamily="2" charset="-122"/>
                    <a:ea typeface="Songti SC" panose="02010600040101010101" pitchFamily="2" charset="-122"/>
                  </a:rPr>
                  <a:t> 推測為家電器具產品</a:t>
                </a:r>
                <a:endParaRPr lang="zh-TW" altLang="en-US" sz="3200" dirty="0"/>
              </a:p>
            </p:txBody>
          </p:sp>
        </mc:Choice>
        <mc:Fallback xmlns="">
          <p:sp>
            <p:nvSpPr>
              <p:cNvPr id="11" name="矩形 10">
                <a:extLst>
                  <a:ext uri="{FF2B5EF4-FFF2-40B4-BE49-F238E27FC236}">
                    <a16:creationId xmlns:a16="http://schemas.microsoft.com/office/drawing/2014/main" id="{DA35A52B-2E14-E741-A430-219F4CF1E2B7}"/>
                  </a:ext>
                </a:extLst>
              </p:cNvPr>
              <p:cNvSpPr>
                <a:spLocks noRot="1" noChangeAspect="1" noMove="1" noResize="1" noEditPoints="1" noAdjustHandles="1" noChangeArrowheads="1" noChangeShapeType="1" noTextEdit="1"/>
              </p:cNvSpPr>
              <p:nvPr/>
            </p:nvSpPr>
            <p:spPr>
              <a:xfrm>
                <a:off x="11201400" y="3422516"/>
                <a:ext cx="4419600" cy="584775"/>
              </a:xfrm>
              <a:prstGeom prst="rect">
                <a:avLst/>
              </a:prstGeom>
              <a:blipFill>
                <a:blip r:embed="rId3"/>
                <a:stretch>
                  <a:fillRect l="-573" t="-12766" r="-287" b="-31915"/>
                </a:stretch>
              </a:blipFill>
            </p:spPr>
            <p:txBody>
              <a:bodyPr/>
              <a:lstStyle/>
              <a:p>
                <a:r>
                  <a:rPr lang="zh-TW" altLang="en-US">
                    <a:noFill/>
                  </a:rPr>
                  <a:t> </a:t>
                </a:r>
              </a:p>
            </p:txBody>
          </p:sp>
        </mc:Fallback>
      </mc:AlternateContent>
      <p:pic>
        <p:nvPicPr>
          <p:cNvPr id="12" name="圖片 11">
            <a:extLst>
              <a:ext uri="{FF2B5EF4-FFF2-40B4-BE49-F238E27FC236}">
                <a16:creationId xmlns:a16="http://schemas.microsoft.com/office/drawing/2014/main" id="{E35EFB22-DF01-3747-8AC9-C22C3A7242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4336723"/>
            <a:ext cx="7391400" cy="4818174"/>
          </a:xfrm>
          <a:prstGeom prst="rect">
            <a:avLst/>
          </a:prstGeom>
        </p:spPr>
      </p:pic>
      <p:grpSp>
        <p:nvGrpSpPr>
          <p:cNvPr id="7" name="群組 6">
            <a:extLst>
              <a:ext uri="{FF2B5EF4-FFF2-40B4-BE49-F238E27FC236}">
                <a16:creationId xmlns:a16="http://schemas.microsoft.com/office/drawing/2014/main" id="{1F7D89EC-66C2-D943-BC60-897251CC84BB}"/>
              </a:ext>
            </a:extLst>
          </p:cNvPr>
          <p:cNvGrpSpPr/>
          <p:nvPr/>
        </p:nvGrpSpPr>
        <p:grpSpPr>
          <a:xfrm>
            <a:off x="9387448" y="4336723"/>
            <a:ext cx="7727576" cy="4818173"/>
            <a:chOff x="368345" y="3769002"/>
            <a:chExt cx="6609558" cy="3806826"/>
          </a:xfrm>
        </p:grpSpPr>
        <p:pic>
          <p:nvPicPr>
            <p:cNvPr id="4" name="圖片 3">
              <a:extLst>
                <a:ext uri="{FF2B5EF4-FFF2-40B4-BE49-F238E27FC236}">
                  <a16:creationId xmlns:a16="http://schemas.microsoft.com/office/drawing/2014/main" id="{BC79C2A1-F5F5-6B48-A2C6-AB1A9BEB6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345" y="3769002"/>
              <a:ext cx="6609558" cy="3806826"/>
            </a:xfrm>
            <a:prstGeom prst="rect">
              <a:avLst/>
            </a:prstGeom>
          </p:spPr>
        </p:pic>
        <p:sp>
          <p:nvSpPr>
            <p:cNvPr id="6" name="矩形 5">
              <a:extLst>
                <a:ext uri="{FF2B5EF4-FFF2-40B4-BE49-F238E27FC236}">
                  <a16:creationId xmlns:a16="http://schemas.microsoft.com/office/drawing/2014/main" id="{55E9BAF4-5945-5A4E-88F6-755DB004A74A}"/>
                </a:ext>
              </a:extLst>
            </p:cNvPr>
            <p:cNvSpPr/>
            <p:nvPr/>
          </p:nvSpPr>
          <p:spPr>
            <a:xfrm>
              <a:off x="3673124" y="4064205"/>
              <a:ext cx="1143000" cy="3216420"/>
            </a:xfrm>
            <a:prstGeom prst="rect">
              <a:avLst/>
            </a:prstGeom>
            <a:noFill/>
            <a:ln w="76200">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TW" altLang="en-US"/>
            </a:p>
          </p:txBody>
        </p:sp>
      </p:grpSp>
      <p:sp>
        <p:nvSpPr>
          <p:cNvPr id="16" name="矩形 15">
            <a:extLst>
              <a:ext uri="{FF2B5EF4-FFF2-40B4-BE49-F238E27FC236}">
                <a16:creationId xmlns:a16="http://schemas.microsoft.com/office/drawing/2014/main" id="{CDC2E770-2DA0-A242-BEDF-2BE72C33FA1C}"/>
              </a:ext>
            </a:extLst>
          </p:cNvPr>
          <p:cNvSpPr/>
          <p:nvPr/>
        </p:nvSpPr>
        <p:spPr>
          <a:xfrm>
            <a:off x="9784136" y="4960618"/>
            <a:ext cx="6934200" cy="646331"/>
          </a:xfrm>
          <a:prstGeom prst="rect">
            <a:avLst/>
          </a:prstGeom>
        </p:spPr>
        <p:txBody>
          <a:bodyPr wrap="square">
            <a:spAutoFit/>
          </a:bodyPr>
          <a:lstStyle/>
          <a:p>
            <a:r>
              <a:rPr kumimoji="1" lang="zh-TW" altLang="en-US" sz="3600" dirty="0">
                <a:solidFill>
                  <a:srgbClr val="C00000"/>
                </a:solidFill>
                <a:latin typeface="Songti SC" panose="02010600040101010101" pitchFamily="2" charset="-122"/>
                <a:ea typeface="Songti SC" panose="02010600040101010101" pitchFamily="2" charset="-122"/>
              </a:rPr>
              <a:t>僅在除夕前賣最好</a:t>
            </a:r>
            <a:endParaRPr lang="zh-TW" altLang="en-US" sz="3600" dirty="0">
              <a:solidFill>
                <a:srgbClr val="C00000"/>
              </a:solidFill>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05AF4CCD-F83B-0A43-90FD-5A5914F38290}"/>
                  </a:ext>
                </a:extLst>
              </p:cNvPr>
              <p:cNvSpPr/>
              <p:nvPr/>
            </p:nvSpPr>
            <p:spPr>
              <a:xfrm>
                <a:off x="11201400" y="2650926"/>
                <a:ext cx="4724400" cy="584775"/>
              </a:xfrm>
              <a:prstGeom prst="rect">
                <a:avLst/>
              </a:prstGeom>
              <a:solidFill>
                <a:srgbClr val="FFFD78"/>
              </a:solidFill>
            </p:spPr>
            <p:txBody>
              <a:bodyPr wrap="square">
                <a:spAutoFit/>
              </a:bodyPr>
              <a:lstStyle/>
              <a:p>
                <a14:m>
                  <m:oMath xmlns:m="http://schemas.openxmlformats.org/officeDocument/2006/math">
                    <m:r>
                      <a:rPr kumimoji="1" lang="zh-TW" altLang="en-US" sz="3200" i="1" smtClean="0">
                        <a:solidFill>
                          <a:srgbClr val="FF0000"/>
                        </a:solidFill>
                        <a:latin typeface="Cambria Math" panose="02040503050406030204" pitchFamily="18" charset="0"/>
                        <a:ea typeface="Songti SC" panose="02010600040101010101" pitchFamily="2" charset="-122"/>
                      </a:rPr>
                      <m:t>→</m:t>
                    </m:r>
                  </m:oMath>
                </a14:m>
                <a:r>
                  <a:rPr kumimoji="1" lang="zh-TW" altLang="en-US" sz="3200" dirty="0">
                    <a:solidFill>
                      <a:srgbClr val="FF0000"/>
                    </a:solidFill>
                    <a:latin typeface="Songti SC" panose="02010600040101010101" pitchFamily="2" charset="-122"/>
                    <a:ea typeface="Songti SC" panose="02010600040101010101" pitchFamily="2" charset="-122"/>
                  </a:rPr>
                  <a:t> 推測</a:t>
                </a:r>
                <a:r>
                  <a:rPr kumimoji="1" lang="en-US" altLang="zh-TW" sz="3200" dirty="0">
                    <a:solidFill>
                      <a:srgbClr val="FF0000"/>
                    </a:solidFill>
                    <a:latin typeface="Songti SC" panose="02010600040101010101" pitchFamily="2" charset="-122"/>
                    <a:ea typeface="Songti SC" panose="02010600040101010101" pitchFamily="2" charset="-122"/>
                  </a:rPr>
                  <a:t>12</a:t>
                </a:r>
                <a:r>
                  <a:rPr kumimoji="1" lang="zh-TW" altLang="en-US" sz="3200" dirty="0">
                    <a:solidFill>
                      <a:srgbClr val="FF0000"/>
                    </a:solidFill>
                    <a:latin typeface="Songti SC" panose="02010600040101010101" pitchFamily="2" charset="-122"/>
                    <a:ea typeface="Songti SC" panose="02010600040101010101" pitchFamily="2" charset="-122"/>
                  </a:rPr>
                  <a:t>月份有內部整修</a:t>
                </a:r>
                <a:endParaRPr lang="zh-TW" altLang="en-US" sz="3200" dirty="0"/>
              </a:p>
            </p:txBody>
          </p:sp>
        </mc:Choice>
        <mc:Fallback xmlns="">
          <p:sp>
            <p:nvSpPr>
              <p:cNvPr id="13" name="矩形 12">
                <a:extLst>
                  <a:ext uri="{FF2B5EF4-FFF2-40B4-BE49-F238E27FC236}">
                    <a16:creationId xmlns:a16="http://schemas.microsoft.com/office/drawing/2014/main" id="{05AF4CCD-F83B-0A43-90FD-5A5914F38290}"/>
                  </a:ext>
                </a:extLst>
              </p:cNvPr>
              <p:cNvSpPr>
                <a:spLocks noRot="1" noChangeAspect="1" noMove="1" noResize="1" noEditPoints="1" noAdjustHandles="1" noChangeArrowheads="1" noChangeShapeType="1" noTextEdit="1"/>
              </p:cNvSpPr>
              <p:nvPr/>
            </p:nvSpPr>
            <p:spPr>
              <a:xfrm>
                <a:off x="11201400" y="2650926"/>
                <a:ext cx="4724400" cy="584775"/>
              </a:xfrm>
              <a:prstGeom prst="rect">
                <a:avLst/>
              </a:prstGeom>
              <a:blipFill>
                <a:blip r:embed="rId6"/>
                <a:stretch>
                  <a:fillRect l="-536" t="-12766" r="-1877" b="-3191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914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3A5D94D3-E703-FB46-B9CC-351909A65E60}"/>
              </a:ext>
            </a:extLst>
          </p:cNvPr>
          <p:cNvSpPr>
            <a:spLocks noGrp="1"/>
          </p:cNvSpPr>
          <p:nvPr>
            <p:ph type="ctrTitle"/>
          </p:nvPr>
        </p:nvSpPr>
        <p:spPr>
          <a:xfrm>
            <a:off x="9920283" y="2245010"/>
            <a:ext cx="7652956" cy="1470025"/>
          </a:xfrm>
        </p:spPr>
        <p:txBody>
          <a:bodyPr>
            <a:normAutofit fontScale="90000"/>
          </a:bodyPr>
          <a:lstStyle/>
          <a:p>
            <a:r>
              <a:rPr kumimoji="1" lang="zh-TW" altLang="en-US" sz="5400" dirty="0">
                <a:solidFill>
                  <a:schemeClr val="bg1"/>
                </a:solidFill>
                <a:latin typeface="Songti SC" panose="02010600040101010101" pitchFamily="2" charset="-122"/>
                <a:ea typeface="Songti SC" panose="02010600040101010101" pitchFamily="2" charset="-122"/>
              </a:rPr>
              <a:t>運用「菜籃分析法」</a:t>
            </a:r>
            <a:br>
              <a:rPr kumimoji="1" lang="en-US" altLang="zh-TW" sz="5400" dirty="0">
                <a:solidFill>
                  <a:schemeClr val="bg1"/>
                </a:solidFill>
                <a:latin typeface="Songti SC" panose="02010600040101010101" pitchFamily="2" charset="-122"/>
                <a:ea typeface="Songti SC" panose="02010600040101010101" pitchFamily="2" charset="-122"/>
              </a:rPr>
            </a:br>
            <a:r>
              <a:rPr kumimoji="1" lang="zh-TW" altLang="en-US" sz="5400" dirty="0">
                <a:solidFill>
                  <a:schemeClr val="bg1"/>
                </a:solidFill>
                <a:latin typeface="Songti SC" panose="02010600040101010101" pitchFamily="2" charset="-122"/>
                <a:ea typeface="Songti SC" panose="02010600040101010101" pitchFamily="2" charset="-122"/>
              </a:rPr>
              <a:t>尋找這幾項類別的相關性</a:t>
            </a:r>
            <a:endParaRPr kumimoji="1" lang="en-US" altLang="zh-TW" sz="5400" dirty="0">
              <a:solidFill>
                <a:schemeClr val="bg1"/>
              </a:solidFill>
              <a:latin typeface="Songti SC" panose="02010600040101010101" pitchFamily="2" charset="-122"/>
              <a:ea typeface="Songti SC" panose="02010600040101010101" pitchFamily="2" charset="-122"/>
            </a:endParaRPr>
          </a:p>
        </p:txBody>
      </p:sp>
      <p:sp>
        <p:nvSpPr>
          <p:cNvPr id="16" name="矩形 15">
            <a:extLst>
              <a:ext uri="{FF2B5EF4-FFF2-40B4-BE49-F238E27FC236}">
                <a16:creationId xmlns:a16="http://schemas.microsoft.com/office/drawing/2014/main" id="{CDC2E770-2DA0-A242-BEDF-2BE72C33FA1C}"/>
              </a:ext>
            </a:extLst>
          </p:cNvPr>
          <p:cNvSpPr/>
          <p:nvPr/>
        </p:nvSpPr>
        <p:spPr>
          <a:xfrm>
            <a:off x="4487602" y="5532441"/>
            <a:ext cx="5751878" cy="830997"/>
          </a:xfrm>
          <a:prstGeom prst="rect">
            <a:avLst/>
          </a:prstGeom>
        </p:spPr>
        <p:txBody>
          <a:bodyPr wrap="square">
            <a:spAutoFit/>
          </a:bodyPr>
          <a:lstStyle/>
          <a:p>
            <a:endParaRPr kumimoji="1" lang="en-US" altLang="zh-TW" sz="4800" dirty="0">
              <a:solidFill>
                <a:schemeClr val="bg1"/>
              </a:solidFill>
              <a:latin typeface="Songti SC" panose="02010600040101010101" pitchFamily="2" charset="-122"/>
              <a:ea typeface="Songti SC" panose="02010600040101010101" pitchFamily="2" charset="-122"/>
            </a:endParaRPr>
          </a:p>
        </p:txBody>
      </p:sp>
      <p:sp>
        <p:nvSpPr>
          <p:cNvPr id="4" name="矩形 3">
            <a:extLst>
              <a:ext uri="{FF2B5EF4-FFF2-40B4-BE49-F238E27FC236}">
                <a16:creationId xmlns:a16="http://schemas.microsoft.com/office/drawing/2014/main" id="{A596085B-B157-6348-B0B5-16FEEB2CE2CA}"/>
              </a:ext>
            </a:extLst>
          </p:cNvPr>
          <p:cNvSpPr/>
          <p:nvPr/>
        </p:nvSpPr>
        <p:spPr>
          <a:xfrm>
            <a:off x="10272893" y="3975151"/>
            <a:ext cx="5519460" cy="1569660"/>
          </a:xfrm>
          <a:prstGeom prst="rect">
            <a:avLst/>
          </a:prstGeom>
        </p:spPr>
        <p:txBody>
          <a:bodyPr wrap="none">
            <a:spAutoFit/>
          </a:bodyPr>
          <a:lstStyle/>
          <a:p>
            <a:r>
              <a:rPr lang="zh-TW" altLang="en-US" sz="3200" b="1" dirty="0">
                <a:solidFill>
                  <a:schemeClr val="accent6">
                    <a:lumMod val="60000"/>
                    <a:lumOff val="40000"/>
                  </a:schemeClr>
                </a:solidFill>
                <a:latin typeface="Songti SC" panose="02010600040101010101" pitchFamily="2" charset="-122"/>
                <a:ea typeface="Songti SC" panose="02010600040101010101" pitchFamily="2" charset="-122"/>
              </a:rPr>
              <a:t>尋找利潤較好的熱賣商品搭配</a:t>
            </a:r>
            <a:endParaRPr lang="en-US" altLang="zh-TW" sz="3200" b="1" dirty="0">
              <a:solidFill>
                <a:schemeClr val="accent6">
                  <a:lumMod val="60000"/>
                  <a:lumOff val="40000"/>
                </a:schemeClr>
              </a:solidFill>
              <a:latin typeface="Songti SC" panose="02010600040101010101" pitchFamily="2" charset="-122"/>
              <a:ea typeface="Songti SC" panose="02010600040101010101" pitchFamily="2" charset="-122"/>
            </a:endParaRPr>
          </a:p>
          <a:p>
            <a:r>
              <a:rPr lang="en-US" altLang="zh-TW" sz="3200" b="1" dirty="0">
                <a:solidFill>
                  <a:schemeClr val="accent6">
                    <a:lumMod val="60000"/>
                    <a:lumOff val="40000"/>
                  </a:schemeClr>
                </a:solidFill>
                <a:latin typeface="Songti SC" panose="02010600040101010101" pitchFamily="2" charset="-122"/>
                <a:ea typeface="Songti SC" panose="02010600040101010101" pitchFamily="2" charset="-122"/>
              </a:rPr>
              <a:t>#560336/#501002</a:t>
            </a:r>
            <a:endParaRPr lang="en-US" altLang="zh-TW" sz="3200" b="1" dirty="0">
              <a:solidFill>
                <a:srgbClr val="C00000"/>
              </a:solidFill>
              <a:latin typeface="Songti SC" panose="02010600040101010101" pitchFamily="2" charset="-122"/>
              <a:ea typeface="Songti SC" panose="02010600040101010101" pitchFamily="2" charset="-122"/>
            </a:endParaRPr>
          </a:p>
          <a:p>
            <a:endParaRPr lang="zh-TW" altLang="en-US" sz="3200" b="1" dirty="0">
              <a:solidFill>
                <a:srgbClr val="C00000"/>
              </a:solidFill>
              <a:latin typeface="Songti SC" panose="02010600040101010101" pitchFamily="2" charset="-122"/>
              <a:ea typeface="Songti SC" panose="02010600040101010101" pitchFamily="2" charset="-122"/>
            </a:endParaRPr>
          </a:p>
        </p:txBody>
      </p:sp>
      <p:pic>
        <p:nvPicPr>
          <p:cNvPr id="6" name="圖片 5">
            <a:extLst>
              <a:ext uri="{FF2B5EF4-FFF2-40B4-BE49-F238E27FC236}">
                <a16:creationId xmlns:a16="http://schemas.microsoft.com/office/drawing/2014/main" id="{BFB2283F-DE71-9A4F-9DBB-D130D2EF2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502" y="5512270"/>
            <a:ext cx="8886498" cy="4497987"/>
          </a:xfrm>
          <a:prstGeom prst="rect">
            <a:avLst/>
          </a:prstGeom>
        </p:spPr>
      </p:pic>
      <p:pic>
        <p:nvPicPr>
          <p:cNvPr id="12" name="圖片 11">
            <a:extLst>
              <a:ext uri="{FF2B5EF4-FFF2-40B4-BE49-F238E27FC236}">
                <a16:creationId xmlns:a16="http://schemas.microsoft.com/office/drawing/2014/main" id="{AFAC8C5B-DE22-8E44-AEA3-83BEEB1751F1}"/>
              </a:ext>
            </a:extLst>
          </p:cNvPr>
          <p:cNvPicPr>
            <a:picLocks noChangeAspect="1"/>
          </p:cNvPicPr>
          <p:nvPr/>
        </p:nvPicPr>
        <p:blipFill rotWithShape="1">
          <a:blip r:embed="rId4">
            <a:extLst>
              <a:ext uri="{28A0092B-C50C-407E-A947-70E740481C1C}">
                <a14:useLocalDpi xmlns:a14="http://schemas.microsoft.com/office/drawing/2010/main" val="0"/>
              </a:ext>
            </a:extLst>
          </a:blip>
          <a:srcRect b="20240"/>
          <a:stretch/>
        </p:blipFill>
        <p:spPr>
          <a:xfrm>
            <a:off x="9295671" y="6311849"/>
            <a:ext cx="8734827" cy="3460281"/>
          </a:xfrm>
          <a:prstGeom prst="rect">
            <a:avLst/>
          </a:prstGeom>
        </p:spPr>
      </p:pic>
      <p:pic>
        <p:nvPicPr>
          <p:cNvPr id="15" name="圖片 14">
            <a:extLst>
              <a:ext uri="{FF2B5EF4-FFF2-40B4-BE49-F238E27FC236}">
                <a16:creationId xmlns:a16="http://schemas.microsoft.com/office/drawing/2014/main" id="{4D51CA06-B022-6A4D-98E3-FE6AE86A4981}"/>
              </a:ext>
            </a:extLst>
          </p:cNvPr>
          <p:cNvPicPr>
            <a:picLocks noChangeAspect="1"/>
          </p:cNvPicPr>
          <p:nvPr/>
        </p:nvPicPr>
        <p:blipFill rotWithShape="1">
          <a:blip r:embed="rId5">
            <a:extLst>
              <a:ext uri="{28A0092B-C50C-407E-A947-70E740481C1C}">
                <a14:useLocalDpi xmlns:a14="http://schemas.microsoft.com/office/drawing/2010/main" val="0"/>
              </a:ext>
            </a:extLst>
          </a:blip>
          <a:srcRect r="25426"/>
          <a:stretch/>
        </p:blipFill>
        <p:spPr>
          <a:xfrm>
            <a:off x="804903" y="494120"/>
            <a:ext cx="8003700" cy="3135931"/>
          </a:xfrm>
          <a:prstGeom prst="rect">
            <a:avLst/>
          </a:prstGeom>
        </p:spPr>
      </p:pic>
      <p:sp>
        <p:nvSpPr>
          <p:cNvPr id="17" name="矩形 16">
            <a:extLst>
              <a:ext uri="{FF2B5EF4-FFF2-40B4-BE49-F238E27FC236}">
                <a16:creationId xmlns:a16="http://schemas.microsoft.com/office/drawing/2014/main" id="{87CE64D5-9A9B-864C-9F75-588A8A338D83}"/>
              </a:ext>
            </a:extLst>
          </p:cNvPr>
          <p:cNvSpPr/>
          <p:nvPr/>
        </p:nvSpPr>
        <p:spPr>
          <a:xfrm>
            <a:off x="533400" y="6691851"/>
            <a:ext cx="8275203" cy="43284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1" name="圖片 20">
            <a:extLst>
              <a:ext uri="{FF2B5EF4-FFF2-40B4-BE49-F238E27FC236}">
                <a16:creationId xmlns:a16="http://schemas.microsoft.com/office/drawing/2014/main" id="{4987C995-B4C1-B445-AC43-961DB0274875}"/>
              </a:ext>
            </a:extLst>
          </p:cNvPr>
          <p:cNvPicPr>
            <a:picLocks noChangeAspect="1"/>
          </p:cNvPicPr>
          <p:nvPr/>
        </p:nvPicPr>
        <p:blipFill rotWithShape="1">
          <a:blip r:embed="rId6">
            <a:extLst>
              <a:ext uri="{28A0092B-C50C-407E-A947-70E740481C1C}">
                <a14:useLocalDpi xmlns:a14="http://schemas.microsoft.com/office/drawing/2010/main" val="0"/>
              </a:ext>
            </a:extLst>
          </a:blip>
          <a:srcRect r="36890"/>
          <a:stretch/>
        </p:blipFill>
        <p:spPr>
          <a:xfrm>
            <a:off x="804903" y="3896005"/>
            <a:ext cx="7952619" cy="1206500"/>
          </a:xfrm>
          <a:prstGeom prst="rect">
            <a:avLst/>
          </a:prstGeom>
        </p:spPr>
      </p:pic>
      <p:sp>
        <p:nvSpPr>
          <p:cNvPr id="10" name="矩形 9">
            <a:extLst>
              <a:ext uri="{FF2B5EF4-FFF2-40B4-BE49-F238E27FC236}">
                <a16:creationId xmlns:a16="http://schemas.microsoft.com/office/drawing/2014/main" id="{3D5CE70F-88A2-D946-B239-35D6F0209B94}"/>
              </a:ext>
            </a:extLst>
          </p:cNvPr>
          <p:cNvSpPr/>
          <p:nvPr/>
        </p:nvSpPr>
        <p:spPr>
          <a:xfrm>
            <a:off x="9295671" y="8648700"/>
            <a:ext cx="8611329" cy="32714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39457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3A5D94D3-E703-FB46-B9CC-351909A65E60}"/>
              </a:ext>
            </a:extLst>
          </p:cNvPr>
          <p:cNvSpPr>
            <a:spLocks noGrp="1"/>
          </p:cNvSpPr>
          <p:nvPr>
            <p:ph type="ctrTitle"/>
          </p:nvPr>
        </p:nvSpPr>
        <p:spPr>
          <a:xfrm>
            <a:off x="-503766" y="558476"/>
            <a:ext cx="10373886" cy="1470025"/>
          </a:xfrm>
        </p:spPr>
        <p:txBody>
          <a:bodyPr>
            <a:normAutofit fontScale="90000"/>
          </a:bodyPr>
          <a:lstStyle/>
          <a:p>
            <a:r>
              <a:rPr lang="zh-TW" altLang="en-US" sz="5400" b="1" dirty="0">
                <a:solidFill>
                  <a:schemeClr val="bg1"/>
                </a:solidFill>
                <a:latin typeface="Songti SC" panose="02010600040101010101" pitchFamily="2" charset="-122"/>
                <a:ea typeface="Songti SC" panose="02010600040101010101" pitchFamily="2" charset="-122"/>
              </a:rPr>
              <a:t>探索</a:t>
            </a:r>
            <a:r>
              <a:rPr lang="en-US" altLang="zh-TW" sz="5400" b="1" dirty="0">
                <a:solidFill>
                  <a:schemeClr val="bg1"/>
                </a:solidFill>
                <a:latin typeface="Songti SC" panose="02010600040101010101" pitchFamily="2" charset="-122"/>
                <a:ea typeface="Songti SC" panose="02010600040101010101" pitchFamily="2" charset="-122"/>
              </a:rPr>
              <a:t>#501002</a:t>
            </a:r>
            <a:r>
              <a:rPr lang="zh-TW" altLang="en-US" sz="5400" b="1" dirty="0">
                <a:solidFill>
                  <a:schemeClr val="bg1"/>
                </a:solidFill>
                <a:latin typeface="Songti SC" panose="02010600040101010101" pitchFamily="2" charset="-122"/>
                <a:ea typeface="Songti SC" panose="02010600040101010101" pitchFamily="2" charset="-122"/>
              </a:rPr>
              <a:t>及</a:t>
            </a:r>
            <a:r>
              <a:rPr lang="en-US" altLang="zh-TW" sz="5400" b="1" dirty="0">
                <a:solidFill>
                  <a:schemeClr val="bg1"/>
                </a:solidFill>
                <a:latin typeface="Songti SC" panose="02010600040101010101" pitchFamily="2" charset="-122"/>
                <a:ea typeface="Songti SC" panose="02010600040101010101" pitchFamily="2" charset="-122"/>
              </a:rPr>
              <a:t>#560336</a:t>
            </a:r>
            <a:r>
              <a:rPr lang="zh-TW" altLang="en-US" sz="5400" b="1" dirty="0">
                <a:solidFill>
                  <a:schemeClr val="bg1"/>
                </a:solidFill>
                <a:latin typeface="Songti SC" panose="02010600040101010101" pitchFamily="2" charset="-122"/>
                <a:ea typeface="Songti SC" panose="02010600040101010101" pitchFamily="2" charset="-122"/>
              </a:rPr>
              <a:t>品類</a:t>
            </a:r>
            <a:br>
              <a:rPr lang="en-US" altLang="zh-TW" sz="5400" b="1" dirty="0">
                <a:solidFill>
                  <a:schemeClr val="bg1"/>
                </a:solidFill>
                <a:latin typeface="Songti SC" panose="02010600040101010101" pitchFamily="2" charset="-122"/>
                <a:ea typeface="Songti SC" panose="02010600040101010101" pitchFamily="2" charset="-122"/>
              </a:rPr>
            </a:br>
            <a:r>
              <a:rPr lang="zh-TW" altLang="en-US" sz="5400" b="1" dirty="0">
                <a:solidFill>
                  <a:schemeClr val="bg1"/>
                </a:solidFill>
                <a:latin typeface="Songti SC" panose="02010600040101010101" pitchFamily="2" charset="-122"/>
                <a:ea typeface="Songti SC" panose="02010600040101010101" pitchFamily="2" charset="-122"/>
              </a:rPr>
              <a:t>熱圖說明</a:t>
            </a:r>
          </a:p>
        </p:txBody>
      </p:sp>
      <p:sp>
        <p:nvSpPr>
          <p:cNvPr id="16" name="矩形 15">
            <a:extLst>
              <a:ext uri="{FF2B5EF4-FFF2-40B4-BE49-F238E27FC236}">
                <a16:creationId xmlns:a16="http://schemas.microsoft.com/office/drawing/2014/main" id="{CDC2E770-2DA0-A242-BEDF-2BE72C33FA1C}"/>
              </a:ext>
            </a:extLst>
          </p:cNvPr>
          <p:cNvSpPr/>
          <p:nvPr/>
        </p:nvSpPr>
        <p:spPr>
          <a:xfrm>
            <a:off x="4487602" y="5532441"/>
            <a:ext cx="5751878" cy="830997"/>
          </a:xfrm>
          <a:prstGeom prst="rect">
            <a:avLst/>
          </a:prstGeom>
        </p:spPr>
        <p:txBody>
          <a:bodyPr wrap="square">
            <a:spAutoFit/>
          </a:bodyPr>
          <a:lstStyle/>
          <a:p>
            <a:endParaRPr kumimoji="1" lang="en-US" altLang="zh-TW" sz="4800" dirty="0">
              <a:solidFill>
                <a:schemeClr val="bg1"/>
              </a:solidFill>
              <a:latin typeface="Songti SC" panose="02010600040101010101" pitchFamily="2" charset="-122"/>
              <a:ea typeface="Songti SC" panose="02010600040101010101" pitchFamily="2" charset="-122"/>
            </a:endParaRPr>
          </a:p>
        </p:txBody>
      </p:sp>
      <p:sp>
        <p:nvSpPr>
          <p:cNvPr id="18" name="矩形 17">
            <a:extLst>
              <a:ext uri="{FF2B5EF4-FFF2-40B4-BE49-F238E27FC236}">
                <a16:creationId xmlns:a16="http://schemas.microsoft.com/office/drawing/2014/main" id="{7D10113B-59A6-494F-A095-FB176D28DCBE}"/>
              </a:ext>
            </a:extLst>
          </p:cNvPr>
          <p:cNvSpPr/>
          <p:nvPr/>
        </p:nvSpPr>
        <p:spPr>
          <a:xfrm>
            <a:off x="2006692" y="8341508"/>
            <a:ext cx="6349815" cy="584775"/>
          </a:xfrm>
          <a:prstGeom prst="rect">
            <a:avLst/>
          </a:prstGeom>
        </p:spPr>
        <p:txBody>
          <a:bodyPr wrap="square">
            <a:spAutoFit/>
          </a:bodyPr>
          <a:lstStyle/>
          <a:p>
            <a:r>
              <a:rPr kumimoji="1" lang="en-US" altLang="zh-TW" sz="3200" dirty="0">
                <a:solidFill>
                  <a:schemeClr val="bg1"/>
                </a:solidFill>
                <a:latin typeface="Songti SC" panose="02010600040101010101" pitchFamily="2" charset="-122"/>
                <a:ea typeface="Songti SC" panose="02010600040101010101" pitchFamily="2" charset="-122"/>
              </a:rPr>
              <a:t>#501002</a:t>
            </a:r>
            <a:r>
              <a:rPr kumimoji="1" lang="zh-TW" altLang="en-US" sz="3200" dirty="0">
                <a:solidFill>
                  <a:schemeClr val="bg1"/>
                </a:solidFill>
                <a:latin typeface="Songti SC" panose="02010600040101010101" pitchFamily="2" charset="-122"/>
                <a:ea typeface="Songti SC" panose="02010600040101010101" pitchFamily="2" charset="-122"/>
              </a:rPr>
              <a:t>：壯年人買的比年輕人多</a:t>
            </a:r>
            <a:endParaRPr kumimoji="1" lang="en-US" altLang="zh-TW" sz="3200" dirty="0">
              <a:solidFill>
                <a:schemeClr val="bg1"/>
              </a:solidFill>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4B584EF1-1249-B143-95B6-68D9893D64BB}"/>
                  </a:ext>
                </a:extLst>
              </p:cNvPr>
              <p:cNvSpPr/>
              <p:nvPr/>
            </p:nvSpPr>
            <p:spPr>
              <a:xfrm>
                <a:off x="10744200" y="9108950"/>
                <a:ext cx="7175038" cy="584775"/>
              </a:xfrm>
              <a:prstGeom prst="rect">
                <a:avLst/>
              </a:prstGeom>
              <a:solidFill>
                <a:srgbClr val="FFFD78"/>
              </a:solidFill>
            </p:spPr>
            <p:txBody>
              <a:bodyPr wrap="square">
                <a:spAutoFit/>
              </a:bodyPr>
              <a:lstStyle/>
              <a:p>
                <a14:m>
                  <m:oMath xmlns:m="http://schemas.openxmlformats.org/officeDocument/2006/math">
                    <m:r>
                      <a:rPr kumimoji="1" lang="zh-TW" altLang="en-US" sz="3200" i="1" smtClean="0">
                        <a:solidFill>
                          <a:srgbClr val="FF0000"/>
                        </a:solidFill>
                        <a:latin typeface="Cambria Math" panose="02040503050406030204" pitchFamily="18" charset="0"/>
                        <a:ea typeface="Songti SC" panose="02010600040101010101" pitchFamily="2" charset="-122"/>
                      </a:rPr>
                      <m:t>→</m:t>
                    </m:r>
                  </m:oMath>
                </a14:m>
                <a:r>
                  <a:rPr kumimoji="1" lang="zh-TW" altLang="en-US" sz="3200" dirty="0">
                    <a:solidFill>
                      <a:srgbClr val="FF0000"/>
                    </a:solidFill>
                    <a:latin typeface="Songti SC" panose="02010600040101010101" pitchFamily="2" charset="-122"/>
                    <a:ea typeface="Songti SC" panose="02010600040101010101" pitchFamily="2" charset="-122"/>
                  </a:rPr>
                  <a:t> 推測是下酒零食類</a:t>
                </a:r>
                <a:r>
                  <a:rPr kumimoji="1" lang="en-US" altLang="zh-TW" sz="3200" dirty="0">
                    <a:solidFill>
                      <a:srgbClr val="FF0000"/>
                    </a:solidFill>
                    <a:latin typeface="Songti SC" panose="02010600040101010101" pitchFamily="2" charset="-122"/>
                    <a:ea typeface="Songti SC" panose="02010600040101010101" pitchFamily="2" charset="-122"/>
                  </a:rPr>
                  <a:t>ex.</a:t>
                </a:r>
                <a:r>
                  <a:rPr kumimoji="1" lang="zh-TW" altLang="en-US" sz="3200" dirty="0">
                    <a:solidFill>
                      <a:srgbClr val="FF0000"/>
                    </a:solidFill>
                    <a:latin typeface="Songti SC" panose="02010600040101010101" pitchFamily="2" charset="-122"/>
                    <a:ea typeface="Songti SC" panose="02010600040101010101" pitchFamily="2" charset="-122"/>
                  </a:rPr>
                  <a:t>肉乾、烏魚子片</a:t>
                </a:r>
                <a:endParaRPr kumimoji="1" lang="en-US" altLang="zh-TW" sz="3200" dirty="0">
                  <a:solidFill>
                    <a:srgbClr val="FF0000"/>
                  </a:solidFill>
                  <a:latin typeface="Songti SC" panose="02010600040101010101" pitchFamily="2" charset="-122"/>
                  <a:ea typeface="Songti SC" panose="02010600040101010101" pitchFamily="2" charset="-122"/>
                </a:endParaRPr>
              </a:p>
            </p:txBody>
          </p:sp>
        </mc:Choice>
        <mc:Fallback xmlns="">
          <p:sp>
            <p:nvSpPr>
              <p:cNvPr id="19" name="矩形 18">
                <a:extLst>
                  <a:ext uri="{FF2B5EF4-FFF2-40B4-BE49-F238E27FC236}">
                    <a16:creationId xmlns:a16="http://schemas.microsoft.com/office/drawing/2014/main" id="{4B584EF1-1249-B143-95B6-68D9893D64BB}"/>
                  </a:ext>
                </a:extLst>
              </p:cNvPr>
              <p:cNvSpPr>
                <a:spLocks noRot="1" noChangeAspect="1" noMove="1" noResize="1" noEditPoints="1" noAdjustHandles="1" noChangeArrowheads="1" noChangeShapeType="1" noTextEdit="1"/>
              </p:cNvSpPr>
              <p:nvPr/>
            </p:nvSpPr>
            <p:spPr>
              <a:xfrm>
                <a:off x="10744200" y="9108950"/>
                <a:ext cx="7175038" cy="584775"/>
              </a:xfrm>
              <a:prstGeom prst="rect">
                <a:avLst/>
              </a:prstGeom>
              <a:blipFill>
                <a:blip r:embed="rId3"/>
                <a:stretch>
                  <a:fillRect l="-353" t="-14894" r="-1943" b="-31915"/>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533DEB46-0AE9-A54D-A953-3A199C857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11" y="2289987"/>
            <a:ext cx="6706986" cy="4117344"/>
          </a:xfrm>
          <a:prstGeom prst="rect">
            <a:avLst/>
          </a:prstGeom>
        </p:spPr>
      </p:pic>
      <p:sp>
        <p:nvSpPr>
          <p:cNvPr id="5" name="矩形 4">
            <a:extLst>
              <a:ext uri="{FF2B5EF4-FFF2-40B4-BE49-F238E27FC236}">
                <a16:creationId xmlns:a16="http://schemas.microsoft.com/office/drawing/2014/main" id="{BB2B7772-4F4E-0043-982D-B67CD1D8828B}"/>
              </a:ext>
            </a:extLst>
          </p:cNvPr>
          <p:cNvSpPr/>
          <p:nvPr/>
        </p:nvSpPr>
        <p:spPr>
          <a:xfrm>
            <a:off x="9982200" y="8363467"/>
            <a:ext cx="5118709" cy="584775"/>
          </a:xfrm>
          <a:prstGeom prst="rect">
            <a:avLst/>
          </a:prstGeom>
        </p:spPr>
        <p:txBody>
          <a:bodyPr wrap="none">
            <a:spAutoFit/>
          </a:bodyPr>
          <a:lstStyle/>
          <a:p>
            <a:r>
              <a:rPr kumimoji="1" lang="en-US" altLang="zh-TW" sz="3200" dirty="0">
                <a:solidFill>
                  <a:schemeClr val="bg1"/>
                </a:solidFill>
                <a:latin typeface="Songti SC" panose="02010600040101010101" pitchFamily="2" charset="-122"/>
                <a:ea typeface="Songti SC" panose="02010600040101010101" pitchFamily="2" charset="-122"/>
              </a:rPr>
              <a:t>#560336</a:t>
            </a:r>
            <a:r>
              <a:rPr kumimoji="1" lang="zh-TW" altLang="en-US" sz="3200" dirty="0">
                <a:solidFill>
                  <a:schemeClr val="bg1"/>
                </a:solidFill>
                <a:latin typeface="Songti SC" panose="02010600040101010101" pitchFamily="2" charset="-122"/>
                <a:ea typeface="Songti SC" panose="02010600040101010101" pitchFamily="2" charset="-122"/>
              </a:rPr>
              <a:t>：</a:t>
            </a:r>
            <a:r>
              <a:rPr kumimoji="1" lang="en-US" altLang="zh-TW" sz="3200" dirty="0">
                <a:solidFill>
                  <a:schemeClr val="bg1"/>
                </a:solidFill>
                <a:latin typeface="Songti SC" panose="02010600040101010101" pitchFamily="2" charset="-122"/>
                <a:ea typeface="Songti SC" panose="02010600040101010101" pitchFamily="2" charset="-122"/>
              </a:rPr>
              <a:t>30~40</a:t>
            </a:r>
            <a:r>
              <a:rPr kumimoji="1" lang="zh-TW" altLang="en-US" sz="3200" dirty="0">
                <a:solidFill>
                  <a:schemeClr val="bg1"/>
                </a:solidFill>
                <a:latin typeface="Songti SC" panose="02010600040101010101" pitchFamily="2" charset="-122"/>
                <a:ea typeface="Songti SC" panose="02010600040101010101" pitchFamily="2" charset="-122"/>
              </a:rPr>
              <a:t>歲買比較多</a:t>
            </a:r>
            <a:endParaRPr kumimoji="1" lang="en-US" altLang="zh-TW" sz="3200" dirty="0">
              <a:solidFill>
                <a:schemeClr val="bg1"/>
              </a:solidFill>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D201A9B-A8CA-5C41-80DE-29E12E5CAD32}"/>
                  </a:ext>
                </a:extLst>
              </p:cNvPr>
              <p:cNvSpPr/>
              <p:nvPr/>
            </p:nvSpPr>
            <p:spPr>
              <a:xfrm>
                <a:off x="3238499" y="9062784"/>
                <a:ext cx="3886200" cy="584775"/>
              </a:xfrm>
              <a:prstGeom prst="rect">
                <a:avLst/>
              </a:prstGeom>
              <a:solidFill>
                <a:srgbClr val="FFFD78"/>
              </a:solidFill>
            </p:spPr>
            <p:txBody>
              <a:bodyPr wrap="square">
                <a:spAutoFit/>
              </a:bodyPr>
              <a:lstStyle/>
              <a:p>
                <a14:m>
                  <m:oMath xmlns:m="http://schemas.openxmlformats.org/officeDocument/2006/math">
                    <m:r>
                      <a:rPr kumimoji="1" lang="zh-TW" altLang="en-US" sz="3200" i="1" smtClean="0">
                        <a:solidFill>
                          <a:srgbClr val="FF0000"/>
                        </a:solidFill>
                        <a:latin typeface="Cambria Math" panose="02040503050406030204" pitchFamily="18" charset="0"/>
                        <a:ea typeface="Songti SC" panose="02010600040101010101" pitchFamily="2" charset="-122"/>
                      </a:rPr>
                      <m:t>→</m:t>
                    </m:r>
                  </m:oMath>
                </a14:m>
                <a:r>
                  <a:rPr kumimoji="1" lang="zh-TW" altLang="en-US" sz="3200" dirty="0">
                    <a:solidFill>
                      <a:srgbClr val="FF0000"/>
                    </a:solidFill>
                    <a:latin typeface="Songti SC" panose="02010600040101010101" pitchFamily="2" charset="-122"/>
                    <a:ea typeface="Songti SC" panose="02010600040101010101" pitchFamily="2" charset="-122"/>
                  </a:rPr>
                  <a:t> 推測為打掃器具</a:t>
                </a:r>
                <a:endParaRPr kumimoji="1" lang="en-US" altLang="zh-TW" sz="3200" dirty="0">
                  <a:solidFill>
                    <a:srgbClr val="FF0000"/>
                  </a:solidFill>
                  <a:latin typeface="Songti SC" panose="02010600040101010101" pitchFamily="2" charset="-122"/>
                  <a:ea typeface="Songti SC" panose="02010600040101010101" pitchFamily="2" charset="-122"/>
                </a:endParaRPr>
              </a:p>
            </p:txBody>
          </p:sp>
        </mc:Choice>
        <mc:Fallback xmlns="">
          <p:sp>
            <p:nvSpPr>
              <p:cNvPr id="13" name="矩形 12">
                <a:extLst>
                  <a:ext uri="{FF2B5EF4-FFF2-40B4-BE49-F238E27FC236}">
                    <a16:creationId xmlns:a16="http://schemas.microsoft.com/office/drawing/2014/main" id="{CD201A9B-A8CA-5C41-80DE-29E12E5CAD32}"/>
                  </a:ext>
                </a:extLst>
              </p:cNvPr>
              <p:cNvSpPr>
                <a:spLocks noRot="1" noChangeAspect="1" noMove="1" noResize="1" noEditPoints="1" noAdjustHandles="1" noChangeArrowheads="1" noChangeShapeType="1" noTextEdit="1"/>
              </p:cNvSpPr>
              <p:nvPr/>
            </p:nvSpPr>
            <p:spPr>
              <a:xfrm>
                <a:off x="3238499" y="9062784"/>
                <a:ext cx="3886200" cy="584775"/>
              </a:xfrm>
              <a:prstGeom prst="rect">
                <a:avLst/>
              </a:prstGeom>
              <a:blipFill>
                <a:blip r:embed="rId5"/>
                <a:stretch>
                  <a:fillRect l="-325" t="-12766" b="-31915"/>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320EF18D-A3F5-0A44-8E82-49CE57286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5477" y="2072394"/>
            <a:ext cx="7185843" cy="4334937"/>
          </a:xfrm>
          <a:prstGeom prst="rect">
            <a:avLst/>
          </a:prstGeom>
        </p:spPr>
      </p:pic>
      <p:pic>
        <p:nvPicPr>
          <p:cNvPr id="6" name="圖片 5">
            <a:extLst>
              <a:ext uri="{FF2B5EF4-FFF2-40B4-BE49-F238E27FC236}">
                <a16:creationId xmlns:a16="http://schemas.microsoft.com/office/drawing/2014/main" id="{92D319CF-97E6-074D-AF02-5D7CC8C597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7014" y="3795275"/>
            <a:ext cx="6706986" cy="4117344"/>
          </a:xfrm>
          <a:prstGeom prst="rect">
            <a:avLst/>
          </a:prstGeom>
        </p:spPr>
      </p:pic>
      <p:pic>
        <p:nvPicPr>
          <p:cNvPr id="4" name="圖片 3">
            <a:extLst>
              <a:ext uri="{FF2B5EF4-FFF2-40B4-BE49-F238E27FC236}">
                <a16:creationId xmlns:a16="http://schemas.microsoft.com/office/drawing/2014/main" id="{FFFFEC3C-5E54-DA4E-A31E-5A4CB17680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3800" y="3953375"/>
            <a:ext cx="6565438" cy="3989127"/>
          </a:xfrm>
          <a:prstGeom prst="rect">
            <a:avLst/>
          </a:prstGeom>
        </p:spPr>
      </p:pic>
    </p:spTree>
    <p:extLst>
      <p:ext uri="{BB962C8B-B14F-4D97-AF65-F5344CB8AC3E}">
        <p14:creationId xmlns:p14="http://schemas.microsoft.com/office/powerpoint/2010/main" val="268076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5"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checkerboard(across)">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par>
                          <p:cTn id="35" fill="hold">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5"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l="17286" t="4486" b="21772"/>
          <a:stretch>
            <a:fillRect/>
          </a:stretch>
        </p:blipFill>
        <p:spPr>
          <a:xfrm>
            <a:off x="0" y="495300"/>
            <a:ext cx="17259300" cy="10270733"/>
          </a:xfrm>
          <a:prstGeom prst="rect">
            <a:avLst/>
          </a:prstGeom>
        </p:spPr>
      </p:pic>
      <p:sp>
        <p:nvSpPr>
          <p:cNvPr id="7" name="矩形 6">
            <a:extLst>
              <a:ext uri="{FF2B5EF4-FFF2-40B4-BE49-F238E27FC236}">
                <a16:creationId xmlns:a16="http://schemas.microsoft.com/office/drawing/2014/main" id="{0D7A5D3A-B0B6-654B-97E5-E99CC328FF94}"/>
              </a:ext>
            </a:extLst>
          </p:cNvPr>
          <p:cNvSpPr/>
          <p:nvPr/>
        </p:nvSpPr>
        <p:spPr>
          <a:xfrm>
            <a:off x="1905000" y="1714500"/>
            <a:ext cx="14630400" cy="6858000"/>
          </a:xfrm>
          <a:prstGeom prst="rect">
            <a:avLst/>
          </a:prstGeom>
          <a:solidFill>
            <a:schemeClr val="bg1">
              <a:lumMod val="8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Songti SC" panose="02010600040101010101" pitchFamily="2" charset="-122"/>
              <a:ea typeface="Songti SC" panose="02010600040101010101" pitchFamily="2" charset="-122"/>
            </a:endParaRPr>
          </a:p>
        </p:txBody>
      </p:sp>
      <p:sp>
        <p:nvSpPr>
          <p:cNvPr id="5" name="TextBox 5"/>
          <p:cNvSpPr txBox="1"/>
          <p:nvPr/>
        </p:nvSpPr>
        <p:spPr>
          <a:xfrm>
            <a:off x="5410200" y="4242772"/>
            <a:ext cx="14897100" cy="1801455"/>
          </a:xfrm>
          <a:prstGeom prst="rect">
            <a:avLst/>
          </a:prstGeom>
        </p:spPr>
        <p:txBody>
          <a:bodyPr lIns="0" tIns="0" rIns="0" bIns="0" rtlCol="0" anchor="t">
            <a:spAutoFit/>
          </a:bodyPr>
          <a:lstStyle/>
          <a:p>
            <a:pPr>
              <a:lnSpc>
                <a:spcPts val="15000"/>
              </a:lnSpc>
            </a:pPr>
            <a:r>
              <a:rPr lang="zh-TW" altLang="en-US" sz="9600" spc="-300" dirty="0">
                <a:solidFill>
                  <a:srgbClr val="F0F0EE"/>
                </a:solidFill>
                <a:latin typeface="Songti SC" panose="02010600040101010101" pitchFamily="2" charset="-122"/>
                <a:ea typeface="Songti SC" panose="02010600040101010101" pitchFamily="2" charset="-122"/>
              </a:rPr>
              <a:t>二</a:t>
            </a:r>
            <a:r>
              <a:rPr lang="en-US" sz="9600" spc="-300" dirty="0">
                <a:solidFill>
                  <a:srgbClr val="F0F0EE"/>
                </a:solidFill>
                <a:latin typeface="Songti SC" panose="02010600040101010101" pitchFamily="2" charset="-122"/>
                <a:ea typeface="Songti SC" panose="02010600040101010101" pitchFamily="2" charset="-122"/>
              </a:rPr>
              <a:t>、</a:t>
            </a:r>
            <a:r>
              <a:rPr lang="en-US" sz="9600" spc="-300" dirty="0" err="1">
                <a:solidFill>
                  <a:srgbClr val="F0F0EE"/>
                </a:solidFill>
                <a:latin typeface="Songti SC" panose="02010600040101010101" pitchFamily="2" charset="-122"/>
                <a:ea typeface="Songti SC" panose="02010600040101010101" pitchFamily="2" charset="-122"/>
              </a:rPr>
              <a:t>改善問題</a:t>
            </a:r>
            <a:endParaRPr lang="en-US" sz="9600" spc="-300" dirty="0">
              <a:solidFill>
                <a:srgbClr val="F0F0EE"/>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125309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
        <p:cNvGrpSpPr/>
        <p:nvPr/>
      </p:nvGrpSpPr>
      <p:grpSpPr>
        <a:xfrm>
          <a:off x="0" y="0"/>
          <a:ext cx="0" cy="0"/>
          <a:chOff x="0" y="0"/>
          <a:chExt cx="0" cy="0"/>
        </a:xfrm>
      </p:grpSpPr>
      <p:sp>
        <p:nvSpPr>
          <p:cNvPr id="2" name="AutoShape 2"/>
          <p:cNvSpPr/>
          <p:nvPr/>
        </p:nvSpPr>
        <p:spPr>
          <a:xfrm>
            <a:off x="-204555" y="-266064"/>
            <a:ext cx="4668982" cy="3755381"/>
          </a:xfrm>
          <a:prstGeom prst="rect">
            <a:avLst/>
          </a:prstGeom>
          <a:solidFill>
            <a:srgbClr val="45AD7E"/>
          </a:solidFill>
        </p:spPr>
      </p:sp>
      <p:grpSp>
        <p:nvGrpSpPr>
          <p:cNvPr id="3" name="Group 3"/>
          <p:cNvGrpSpPr/>
          <p:nvPr/>
        </p:nvGrpSpPr>
        <p:grpSpPr>
          <a:xfrm>
            <a:off x="-311662" y="40302"/>
            <a:ext cx="7275913" cy="3133102"/>
            <a:chOff x="0" y="5316620"/>
            <a:chExt cx="9701217" cy="4177470"/>
          </a:xfrm>
        </p:grpSpPr>
        <p:sp>
          <p:nvSpPr>
            <p:cNvPr id="4" name="TextBox 4"/>
            <p:cNvSpPr txBox="1"/>
            <p:nvPr/>
          </p:nvSpPr>
          <p:spPr>
            <a:xfrm>
              <a:off x="667465" y="5316620"/>
              <a:ext cx="9033752" cy="4177470"/>
            </a:xfrm>
            <a:prstGeom prst="rect">
              <a:avLst/>
            </a:prstGeom>
          </p:spPr>
          <p:txBody>
            <a:bodyPr lIns="0" tIns="0" rIns="0" bIns="0" rtlCol="0" anchor="t">
              <a:spAutoFit/>
            </a:bodyPr>
            <a:lstStyle/>
            <a:p>
              <a:pPr>
                <a:lnSpc>
                  <a:spcPts val="8140"/>
                </a:lnSpc>
              </a:pPr>
              <a:r>
                <a:rPr lang="en-US" sz="6600" b="1" spc="-148" dirty="0" err="1">
                  <a:solidFill>
                    <a:srgbClr val="F0F0EE"/>
                  </a:solidFill>
                  <a:latin typeface="Songti SC" panose="02010600040101010101" pitchFamily="2" charset="-122"/>
                  <a:ea typeface="Songti SC" panose="02010600040101010101" pitchFamily="2" charset="-122"/>
                </a:rPr>
                <a:t>發現問題</a:t>
              </a:r>
              <a:endParaRPr lang="en-US" sz="6600" b="1" spc="-148" dirty="0">
                <a:solidFill>
                  <a:srgbClr val="F0F0EE"/>
                </a:solidFill>
                <a:latin typeface="Songti SC" panose="02010600040101010101" pitchFamily="2" charset="-122"/>
                <a:ea typeface="Songti SC" panose="02010600040101010101" pitchFamily="2" charset="-122"/>
              </a:endParaRPr>
            </a:p>
            <a:p>
              <a:pPr>
                <a:lnSpc>
                  <a:spcPts val="8140"/>
                </a:lnSpc>
              </a:pPr>
              <a:r>
                <a:rPr lang="zh-TW" altLang="en-US" sz="6600" b="1" spc="-148" dirty="0">
                  <a:solidFill>
                    <a:srgbClr val="F0F0EE"/>
                  </a:solidFill>
                  <a:latin typeface="Songti SC" panose="02010600040101010101" pitchFamily="2" charset="-122"/>
                  <a:ea typeface="Songti SC" panose="02010600040101010101" pitchFamily="2" charset="-122"/>
                </a:rPr>
                <a:t>       </a:t>
              </a:r>
              <a:r>
                <a:rPr lang="en-US" sz="6600" b="1" spc="-148" dirty="0" err="1">
                  <a:solidFill>
                    <a:srgbClr val="F0F0EE"/>
                  </a:solidFill>
                  <a:latin typeface="Songti SC" panose="02010600040101010101" pitchFamily="2" charset="-122"/>
                  <a:ea typeface="Songti SC" panose="02010600040101010101" pitchFamily="2" charset="-122"/>
                </a:rPr>
                <a:t>及</a:t>
              </a:r>
              <a:endParaRPr lang="en-US" sz="6600" b="1" spc="-148" dirty="0">
                <a:solidFill>
                  <a:srgbClr val="F0F0EE"/>
                </a:solidFill>
                <a:latin typeface="Songti SC" panose="02010600040101010101" pitchFamily="2" charset="-122"/>
                <a:ea typeface="Songti SC" panose="02010600040101010101" pitchFamily="2" charset="-122"/>
              </a:endParaRPr>
            </a:p>
            <a:p>
              <a:pPr>
                <a:lnSpc>
                  <a:spcPts val="8140"/>
                </a:lnSpc>
              </a:pPr>
              <a:r>
                <a:rPr lang="zh-TW" altLang="en-US" sz="6600" b="1" spc="-148" dirty="0">
                  <a:solidFill>
                    <a:srgbClr val="F0F0EE"/>
                  </a:solidFill>
                  <a:latin typeface="Songti SC" panose="02010600040101010101" pitchFamily="2" charset="-122"/>
                  <a:ea typeface="Songti SC" panose="02010600040101010101" pitchFamily="2" charset="-122"/>
                </a:rPr>
                <a:t>  策略構想</a:t>
              </a:r>
              <a:endParaRPr lang="en-US" sz="6600" b="1" spc="-148" dirty="0">
                <a:solidFill>
                  <a:srgbClr val="F0F0EE"/>
                </a:solidFill>
                <a:latin typeface="Songti SC" panose="02010600040101010101" pitchFamily="2" charset="-122"/>
                <a:ea typeface="Songti SC" panose="02010600040101010101" pitchFamily="2" charset="-122"/>
              </a:endParaRPr>
            </a:p>
          </p:txBody>
        </p:sp>
        <p:sp>
          <p:nvSpPr>
            <p:cNvPr id="5" name="TextBox 5"/>
            <p:cNvSpPr txBox="1"/>
            <p:nvPr/>
          </p:nvSpPr>
          <p:spPr>
            <a:xfrm>
              <a:off x="0" y="5996369"/>
              <a:ext cx="9033752" cy="559043"/>
            </a:xfrm>
            <a:prstGeom prst="rect">
              <a:avLst/>
            </a:prstGeom>
          </p:spPr>
          <p:txBody>
            <a:bodyPr lIns="0" tIns="0" rIns="0" bIns="0" rtlCol="0" anchor="t">
              <a:spAutoFit/>
            </a:bodyPr>
            <a:lstStyle/>
            <a:p>
              <a:pPr>
                <a:lnSpc>
                  <a:spcPts val="3359"/>
                </a:lnSpc>
              </a:pPr>
              <a:endParaRPr lang="en-US" sz="2400" dirty="0">
                <a:solidFill>
                  <a:srgbClr val="F0F0EE"/>
                </a:solidFill>
                <a:latin typeface="HK Grotesk Light"/>
              </a:endParaRPr>
            </a:p>
          </p:txBody>
        </p:sp>
      </p:grpSp>
      <p:sp>
        <p:nvSpPr>
          <p:cNvPr id="7" name="文字方塊 6">
            <a:extLst>
              <a:ext uri="{FF2B5EF4-FFF2-40B4-BE49-F238E27FC236}">
                <a16:creationId xmlns:a16="http://schemas.microsoft.com/office/drawing/2014/main" id="{DB14AC04-1798-634C-B3D0-D791D9A4B591}"/>
              </a:ext>
            </a:extLst>
          </p:cNvPr>
          <p:cNvSpPr txBox="1"/>
          <p:nvPr/>
        </p:nvSpPr>
        <p:spPr>
          <a:xfrm>
            <a:off x="5235680" y="2569486"/>
            <a:ext cx="11833640" cy="1015663"/>
          </a:xfrm>
          <a:prstGeom prst="rect">
            <a:avLst/>
          </a:prstGeom>
          <a:noFill/>
        </p:spPr>
        <p:txBody>
          <a:bodyPr wrap="square" rtlCol="0">
            <a:spAutoFit/>
          </a:bodyPr>
          <a:lstStyle/>
          <a:p>
            <a:r>
              <a:rPr kumimoji="1" lang="zh-TW" altLang="en-US" sz="6000" b="1" dirty="0">
                <a:latin typeface="Songti SC" panose="02010600040101010101" pitchFamily="2" charset="-122"/>
                <a:ea typeface="Songti SC" panose="02010600040101010101" pitchFamily="2" charset="-122"/>
              </a:rPr>
              <a:t>｜目標｜提高利潤、開發更多客源</a:t>
            </a:r>
          </a:p>
        </p:txBody>
      </p:sp>
      <p:grpSp>
        <p:nvGrpSpPr>
          <p:cNvPr id="9" name="群組 8">
            <a:extLst>
              <a:ext uri="{FF2B5EF4-FFF2-40B4-BE49-F238E27FC236}">
                <a16:creationId xmlns:a16="http://schemas.microsoft.com/office/drawing/2014/main" id="{5AE7ADA5-3C2D-894E-AE80-3521D57E7A26}"/>
              </a:ext>
            </a:extLst>
          </p:cNvPr>
          <p:cNvGrpSpPr/>
          <p:nvPr/>
        </p:nvGrpSpPr>
        <p:grpSpPr>
          <a:xfrm>
            <a:off x="5235680" y="3683216"/>
            <a:ext cx="11177045" cy="4174664"/>
            <a:chOff x="5505827" y="3257610"/>
            <a:chExt cx="11177045" cy="4174664"/>
          </a:xfrm>
        </p:grpSpPr>
        <p:pic>
          <p:nvPicPr>
            <p:cNvPr id="23" name="Picture 23">
              <a:extLst>
                <a:ext uri="{FF2B5EF4-FFF2-40B4-BE49-F238E27FC236}">
                  <a16:creationId xmlns:a16="http://schemas.microsoft.com/office/drawing/2014/main" id="{B9FA3537-03C6-5747-92FF-06FE9C93BB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505827" y="3257610"/>
              <a:ext cx="2399612" cy="2399612"/>
            </a:xfrm>
            <a:prstGeom prst="rect">
              <a:avLst/>
            </a:prstGeom>
          </p:spPr>
        </p:pic>
        <p:pic>
          <p:nvPicPr>
            <p:cNvPr id="24" name="Picture 23">
              <a:extLst>
                <a:ext uri="{FF2B5EF4-FFF2-40B4-BE49-F238E27FC236}">
                  <a16:creationId xmlns:a16="http://schemas.microsoft.com/office/drawing/2014/main" id="{20808BFF-B76A-8145-B0E7-FB87D0B230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517057" y="5032662"/>
              <a:ext cx="2399612" cy="2399612"/>
            </a:xfrm>
            <a:prstGeom prst="rect">
              <a:avLst/>
            </a:prstGeom>
          </p:spPr>
        </p:pic>
        <p:sp>
          <p:nvSpPr>
            <p:cNvPr id="6" name="文字方塊 5">
              <a:extLst>
                <a:ext uri="{FF2B5EF4-FFF2-40B4-BE49-F238E27FC236}">
                  <a16:creationId xmlns:a16="http://schemas.microsoft.com/office/drawing/2014/main" id="{CDBAA9D2-9BEE-E644-9251-B599EC56B0E7}"/>
                </a:ext>
              </a:extLst>
            </p:cNvPr>
            <p:cNvSpPr txBox="1"/>
            <p:nvPr/>
          </p:nvSpPr>
          <p:spPr>
            <a:xfrm>
              <a:off x="7728177" y="5813186"/>
              <a:ext cx="8731023" cy="1323439"/>
            </a:xfrm>
            <a:prstGeom prst="rect">
              <a:avLst/>
            </a:prstGeom>
            <a:noFill/>
          </p:spPr>
          <p:txBody>
            <a:bodyPr wrap="square" rtlCol="0">
              <a:spAutoFit/>
            </a:bodyPr>
            <a:lstStyle/>
            <a:p>
              <a:r>
                <a:rPr kumimoji="1" lang="zh-TW" altLang="en-US" sz="4000" dirty="0">
                  <a:latin typeface="Songti SC" panose="02010600040101010101" pitchFamily="2" charset="-122"/>
                  <a:ea typeface="Songti SC" panose="02010600040101010101" pitchFamily="2" charset="-122"/>
                </a:rPr>
                <a:t>針對毛利率高卻購買頻率不高</a:t>
              </a:r>
              <a:r>
                <a:rPr kumimoji="1" lang="en-US" altLang="zh-TW" sz="4000" dirty="0">
                  <a:latin typeface="Songti SC" panose="02010600040101010101" pitchFamily="2" charset="-122"/>
                  <a:ea typeface="Songti SC" panose="02010600040101010101" pitchFamily="2" charset="-122"/>
                </a:rPr>
                <a:t>or</a:t>
              </a:r>
              <a:r>
                <a:rPr kumimoji="1" lang="zh-TW" altLang="en-US" sz="4000" dirty="0">
                  <a:latin typeface="Songti SC" panose="02010600040101010101" pitchFamily="2" charset="-122"/>
                  <a:ea typeface="Songti SC" panose="02010600040101010101" pitchFamily="2" charset="-122"/>
                </a:rPr>
                <a:t>營收不好的產品做推廣</a:t>
              </a:r>
            </a:p>
          </p:txBody>
        </p:sp>
        <p:sp>
          <p:nvSpPr>
            <p:cNvPr id="8" name="矩形 7">
              <a:extLst>
                <a:ext uri="{FF2B5EF4-FFF2-40B4-BE49-F238E27FC236}">
                  <a16:creationId xmlns:a16="http://schemas.microsoft.com/office/drawing/2014/main" id="{B5AE8B31-2A98-9741-8273-422CD1E7A3A3}"/>
                </a:ext>
              </a:extLst>
            </p:cNvPr>
            <p:cNvSpPr/>
            <p:nvPr/>
          </p:nvSpPr>
          <p:spPr>
            <a:xfrm>
              <a:off x="7728177" y="4343891"/>
              <a:ext cx="8954695" cy="769441"/>
            </a:xfrm>
            <a:prstGeom prst="rect">
              <a:avLst/>
            </a:prstGeom>
          </p:spPr>
          <p:txBody>
            <a:bodyPr wrap="none">
              <a:spAutoFit/>
            </a:bodyPr>
            <a:lstStyle/>
            <a:p>
              <a:r>
                <a:rPr kumimoji="1" lang="zh-TW" altLang="en-US" sz="4400" dirty="0">
                  <a:latin typeface="Songti SC" panose="02010600040101010101" pitchFamily="2" charset="-122"/>
                  <a:ea typeface="Songti SC" panose="02010600040101010101" pitchFamily="2" charset="-122"/>
                </a:rPr>
                <a:t>吸引更多</a:t>
              </a:r>
              <a:r>
                <a:rPr kumimoji="1" lang="en-US" altLang="zh-TW" sz="4400" dirty="0">
                  <a:latin typeface="Songti SC" panose="02010600040101010101" pitchFamily="2" charset="-122"/>
                  <a:ea typeface="Songti SC" panose="02010600040101010101" pitchFamily="2" charset="-122"/>
                </a:rPr>
                <a:t>30~40</a:t>
              </a:r>
              <a:r>
                <a:rPr kumimoji="1" lang="zh-TW" altLang="en-US" sz="4400" dirty="0">
                  <a:latin typeface="Songti SC" panose="02010600040101010101" pitchFamily="2" charset="-122"/>
                  <a:ea typeface="Songti SC" panose="02010600040101010101" pitchFamily="2" charset="-122"/>
                </a:rPr>
                <a:t>歲各地區年齡層客群</a:t>
              </a:r>
              <a:endParaRPr kumimoji="1" lang="en-US" altLang="zh-TW" sz="4400" dirty="0">
                <a:latin typeface="Songti SC" panose="02010600040101010101" pitchFamily="2" charset="-122"/>
                <a:ea typeface="Songti SC" panose="02010600040101010101" pitchFamily="2"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2" name="AutoShape 2"/>
          <p:cNvSpPr/>
          <p:nvPr/>
        </p:nvSpPr>
        <p:spPr>
          <a:xfrm>
            <a:off x="1028700" y="6676163"/>
            <a:ext cx="17259300" cy="3610837"/>
          </a:xfrm>
          <a:prstGeom prst="rect">
            <a:avLst/>
          </a:prstGeom>
          <a:solidFill>
            <a:srgbClr val="45AD7E"/>
          </a:solidFill>
        </p:spPr>
      </p:sp>
      <p:sp>
        <p:nvSpPr>
          <p:cNvPr id="3" name="TextBox 3"/>
          <p:cNvSpPr txBox="1"/>
          <p:nvPr/>
        </p:nvSpPr>
        <p:spPr>
          <a:xfrm>
            <a:off x="995172" y="1701105"/>
            <a:ext cx="16230600" cy="2769989"/>
          </a:xfrm>
          <a:prstGeom prst="rect">
            <a:avLst/>
          </a:prstGeom>
        </p:spPr>
        <p:txBody>
          <a:bodyPr lIns="0" tIns="0" rIns="0" bIns="0" rtlCol="0" anchor="t">
            <a:spAutoFit/>
          </a:bodyPr>
          <a:lstStyle/>
          <a:p>
            <a:pPr>
              <a:lnSpc>
                <a:spcPts val="10800"/>
              </a:lnSpc>
            </a:pPr>
            <a:r>
              <a:rPr lang="en-US" altLang="zh-TW" sz="9000" spc="-179" dirty="0" err="1">
                <a:solidFill>
                  <a:srgbClr val="F0F0EE"/>
                </a:solidFill>
                <a:latin typeface="Songti SC" panose="02010600040101010101" pitchFamily="2" charset="-122"/>
                <a:ea typeface="Songti SC" panose="02010600040101010101" pitchFamily="2" charset="-122"/>
              </a:rPr>
              <a:t>行銷</a:t>
            </a:r>
            <a:r>
              <a:rPr lang="zh-TW" altLang="en-US" sz="9000" spc="-179" dirty="0">
                <a:solidFill>
                  <a:srgbClr val="F0F0EE"/>
                </a:solidFill>
                <a:latin typeface="Songti SC" panose="02010600040101010101" pitchFamily="2" charset="-122"/>
                <a:ea typeface="Songti SC" panose="02010600040101010101" pitchFamily="2" charset="-122"/>
              </a:rPr>
              <a:t>方案 </a:t>
            </a:r>
            <a:r>
              <a:rPr lang="en-US" altLang="zh-TW" sz="9000" spc="-179" dirty="0">
                <a:solidFill>
                  <a:srgbClr val="F0F0EE"/>
                </a:solidFill>
                <a:latin typeface="Songti SC" panose="02010600040101010101" pitchFamily="2" charset="-122"/>
                <a:ea typeface="Songti SC" panose="02010600040101010101" pitchFamily="2" charset="-122"/>
              </a:rPr>
              <a:t>A</a:t>
            </a:r>
          </a:p>
          <a:p>
            <a:pPr>
              <a:lnSpc>
                <a:spcPts val="10800"/>
              </a:lnSpc>
            </a:pPr>
            <a:r>
              <a:rPr lang="zh-TW" altLang="en-US" sz="9000" spc="-179" dirty="0">
                <a:solidFill>
                  <a:srgbClr val="F0F0EE"/>
                </a:solidFill>
                <a:latin typeface="Songti SC" panose="02010600040101010101" pitchFamily="2" charset="-122"/>
                <a:ea typeface="Songti SC" panose="02010600040101010101" pitchFamily="2" charset="-122"/>
              </a:rPr>
              <a:t>        </a:t>
            </a:r>
            <a:r>
              <a:rPr lang="en-US" altLang="zh-TW" sz="7200" spc="-179" dirty="0">
                <a:solidFill>
                  <a:srgbClr val="F0F0EE"/>
                </a:solidFill>
                <a:latin typeface="Songti SC" panose="02010600040101010101" pitchFamily="2" charset="-122"/>
                <a:ea typeface="Songti SC" panose="02010600040101010101" pitchFamily="2" charset="-122"/>
              </a:rPr>
              <a:t>—</a:t>
            </a:r>
            <a:r>
              <a:rPr lang="zh-TW" altLang="en-US" sz="7200" spc="-179" dirty="0">
                <a:solidFill>
                  <a:srgbClr val="F0F0EE"/>
                </a:solidFill>
                <a:latin typeface="Songti SC" panose="02010600040101010101" pitchFamily="2" charset="-122"/>
                <a:ea typeface="Songti SC" panose="02010600040101010101" pitchFamily="2" charset="-122"/>
              </a:rPr>
              <a:t>尊榮顧客</a:t>
            </a:r>
            <a:endParaRPr lang="en-US" altLang="zh-TW" sz="9000" spc="-179" dirty="0">
              <a:solidFill>
                <a:schemeClr val="bg1"/>
              </a:solidFill>
              <a:latin typeface="Songti SC" panose="02010600040101010101" pitchFamily="2" charset="-122"/>
              <a:ea typeface="Songti SC" panose="02010600040101010101" pitchFamily="2" charset="-122"/>
            </a:endParaRPr>
          </a:p>
        </p:txBody>
      </p:sp>
      <p:grpSp>
        <p:nvGrpSpPr>
          <p:cNvPr id="11" name="群組 10">
            <a:extLst>
              <a:ext uri="{FF2B5EF4-FFF2-40B4-BE49-F238E27FC236}">
                <a16:creationId xmlns:a16="http://schemas.microsoft.com/office/drawing/2014/main" id="{ABE8DAB7-EE8E-9741-90DC-57E092D56E19}"/>
              </a:ext>
            </a:extLst>
          </p:cNvPr>
          <p:cNvGrpSpPr/>
          <p:nvPr/>
        </p:nvGrpSpPr>
        <p:grpSpPr>
          <a:xfrm>
            <a:off x="9829800" y="536836"/>
            <a:ext cx="5486400" cy="5909560"/>
            <a:chOff x="4716144" y="-190500"/>
            <a:chExt cx="8855712" cy="9617496"/>
          </a:xfrm>
        </p:grpSpPr>
        <p:sp>
          <p:nvSpPr>
            <p:cNvPr id="10" name="文字方塊 9">
              <a:extLst>
                <a:ext uri="{FF2B5EF4-FFF2-40B4-BE49-F238E27FC236}">
                  <a16:creationId xmlns:a16="http://schemas.microsoft.com/office/drawing/2014/main" id="{01A5540F-50FD-C744-9DA5-1C6EF69B9339}"/>
                </a:ext>
              </a:extLst>
            </p:cNvPr>
            <p:cNvSpPr txBox="1"/>
            <p:nvPr/>
          </p:nvSpPr>
          <p:spPr>
            <a:xfrm>
              <a:off x="11125200" y="800100"/>
              <a:ext cx="1052499" cy="1295400"/>
            </a:xfrm>
            <a:prstGeom prst="rect">
              <a:avLst/>
            </a:prstGeom>
            <a:solidFill>
              <a:schemeClr val="bg1"/>
            </a:solidFill>
          </p:spPr>
          <p:txBody>
            <a:bodyPr wrap="square" rtlCol="0">
              <a:spAutoFit/>
            </a:bodyPr>
            <a:lstStyle/>
            <a:p>
              <a:endParaRPr kumimoji="1" lang="zh-TW" altLang="en-US" dirty="0"/>
            </a:p>
          </p:txBody>
        </p:sp>
        <p:pic>
          <p:nvPicPr>
            <p:cNvPr id="9" name="圖片 8">
              <a:extLst>
                <a:ext uri="{FF2B5EF4-FFF2-40B4-BE49-F238E27FC236}">
                  <a16:creationId xmlns:a16="http://schemas.microsoft.com/office/drawing/2014/main" id="{CE1F5AAB-EBB3-4946-9006-39026EDE10F1}"/>
                </a:ext>
              </a:extLst>
            </p:cNvPr>
            <p:cNvPicPr>
              <a:picLocks noChangeAspect="1"/>
            </p:cNvPicPr>
            <p:nvPr/>
          </p:nvPicPr>
          <p:blipFill rotWithShape="1">
            <a:blip r:embed="rId3">
              <a:clrChange>
                <a:clrFrom>
                  <a:srgbClr val="FFFFFF"/>
                </a:clrFrom>
                <a:clrTo>
                  <a:srgbClr val="FFFFFF">
                    <a:alpha val="0"/>
                  </a:srgbClr>
                </a:clrTo>
              </a:clrChange>
            </a:blip>
            <a:srcRect b="6508"/>
            <a:stretch/>
          </p:blipFill>
          <p:spPr>
            <a:xfrm>
              <a:off x="4716144" y="-190500"/>
              <a:ext cx="8855712" cy="9617496"/>
            </a:xfrm>
            <a:prstGeom prst="rect">
              <a:avLst/>
            </a:prstGeom>
          </p:spPr>
        </p:pic>
      </p:grpSp>
      <p:sp>
        <p:nvSpPr>
          <p:cNvPr id="12" name="文字方塊 11">
            <a:extLst>
              <a:ext uri="{FF2B5EF4-FFF2-40B4-BE49-F238E27FC236}">
                <a16:creationId xmlns:a16="http://schemas.microsoft.com/office/drawing/2014/main" id="{C4D79AF4-B071-DF40-8AD1-E8C36AD65AF6}"/>
              </a:ext>
            </a:extLst>
          </p:cNvPr>
          <p:cNvSpPr txBox="1"/>
          <p:nvPr/>
        </p:nvSpPr>
        <p:spPr>
          <a:xfrm>
            <a:off x="16952976" y="5413248"/>
            <a:ext cx="184731" cy="369332"/>
          </a:xfrm>
          <a:prstGeom prst="rect">
            <a:avLst/>
          </a:prstGeom>
          <a:noFill/>
        </p:spPr>
        <p:txBody>
          <a:bodyPr wrap="none" rtlCol="0">
            <a:spAutoFit/>
          </a:bodyPr>
          <a:lstStyle/>
          <a:p>
            <a:endParaRPr kumimoji="1" lang="zh-TW" altLang="en-US" dirty="0"/>
          </a:p>
        </p:txBody>
      </p:sp>
      <p:sp>
        <p:nvSpPr>
          <p:cNvPr id="13" name="＞形箭號 12">
            <a:extLst>
              <a:ext uri="{FF2B5EF4-FFF2-40B4-BE49-F238E27FC236}">
                <a16:creationId xmlns:a16="http://schemas.microsoft.com/office/drawing/2014/main" id="{3791C317-DD94-1B4A-BC8A-9F788871F364}"/>
              </a:ext>
            </a:extLst>
          </p:cNvPr>
          <p:cNvSpPr/>
          <p:nvPr/>
        </p:nvSpPr>
        <p:spPr>
          <a:xfrm flipH="1">
            <a:off x="15571018" y="1290557"/>
            <a:ext cx="1910588" cy="591330"/>
          </a:xfrm>
          <a:prstGeom prst="chevron">
            <a:avLst/>
          </a:prstGeom>
          <a:solidFill>
            <a:srgbClr val="FFED8E"/>
          </a:solidFill>
          <a:ln>
            <a:solidFill>
              <a:srgbClr val="FFED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latin typeface="Songti SC" panose="02010600040101010101" pitchFamily="2" charset="-122"/>
                <a:ea typeface="Songti SC" panose="02010600040101010101" pitchFamily="2" charset="-122"/>
              </a:rPr>
              <a:t>30~50</a:t>
            </a:r>
            <a:r>
              <a:rPr kumimoji="1" lang="zh-TW" altLang="en-US" sz="2400" dirty="0">
                <a:solidFill>
                  <a:schemeClr val="tx1"/>
                </a:solidFill>
                <a:latin typeface="Songti SC" panose="02010600040101010101" pitchFamily="2" charset="-122"/>
                <a:ea typeface="Songti SC" panose="02010600040101010101" pitchFamily="2" charset="-122"/>
              </a:rPr>
              <a:t>歲</a:t>
            </a:r>
          </a:p>
        </p:txBody>
      </p:sp>
      <p:sp>
        <p:nvSpPr>
          <p:cNvPr id="15" name="＞形箭號 14">
            <a:extLst>
              <a:ext uri="{FF2B5EF4-FFF2-40B4-BE49-F238E27FC236}">
                <a16:creationId xmlns:a16="http://schemas.microsoft.com/office/drawing/2014/main" id="{9EAFE97F-FA8C-C546-B60D-14B4A254E53C}"/>
              </a:ext>
            </a:extLst>
          </p:cNvPr>
          <p:cNvSpPr/>
          <p:nvPr/>
        </p:nvSpPr>
        <p:spPr>
          <a:xfrm flipH="1">
            <a:off x="15134753" y="4166254"/>
            <a:ext cx="2937283" cy="591330"/>
          </a:xfrm>
          <a:prstGeom prst="chevron">
            <a:avLst/>
          </a:prstGeom>
          <a:solidFill>
            <a:srgbClr val="FFED8E"/>
          </a:solidFill>
          <a:ln>
            <a:solidFill>
              <a:srgbClr val="FFED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Songti SC" panose="02010600040101010101" pitchFamily="2" charset="-122"/>
                <a:ea typeface="Songti SC" panose="02010600040101010101" pitchFamily="2" charset="-122"/>
              </a:rPr>
              <a:t>單筆購買金額高</a:t>
            </a:r>
          </a:p>
        </p:txBody>
      </p:sp>
      <p:sp>
        <p:nvSpPr>
          <p:cNvPr id="16" name="＞形箭號 15">
            <a:extLst>
              <a:ext uri="{FF2B5EF4-FFF2-40B4-BE49-F238E27FC236}">
                <a16:creationId xmlns:a16="http://schemas.microsoft.com/office/drawing/2014/main" id="{25EE7CDA-124E-5B43-AAF4-C374BC484D09}"/>
              </a:ext>
            </a:extLst>
          </p:cNvPr>
          <p:cNvSpPr/>
          <p:nvPr/>
        </p:nvSpPr>
        <p:spPr>
          <a:xfrm flipH="1">
            <a:off x="15042388" y="2644298"/>
            <a:ext cx="2439218" cy="591330"/>
          </a:xfrm>
          <a:prstGeom prst="chevron">
            <a:avLst/>
          </a:prstGeom>
          <a:solidFill>
            <a:srgbClr val="FFED8E"/>
          </a:solidFill>
          <a:ln>
            <a:solidFill>
              <a:srgbClr val="FFED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Songti SC" panose="02010600040101010101" pitchFamily="2" charset="-122"/>
                <a:ea typeface="Songti SC" panose="02010600040101010101" pitchFamily="2" charset="-122"/>
              </a:rPr>
              <a:t>來店頻率低</a:t>
            </a:r>
          </a:p>
        </p:txBody>
      </p:sp>
      <p:sp>
        <p:nvSpPr>
          <p:cNvPr id="17" name="文字方塊 16">
            <a:extLst>
              <a:ext uri="{FF2B5EF4-FFF2-40B4-BE49-F238E27FC236}">
                <a16:creationId xmlns:a16="http://schemas.microsoft.com/office/drawing/2014/main" id="{53908310-D779-E246-B713-BBD3F4C0BD1B}"/>
              </a:ext>
            </a:extLst>
          </p:cNvPr>
          <p:cNvSpPr txBox="1"/>
          <p:nvPr/>
        </p:nvSpPr>
        <p:spPr>
          <a:xfrm>
            <a:off x="1981200" y="7066415"/>
            <a:ext cx="10591800" cy="3362459"/>
          </a:xfrm>
          <a:prstGeom prst="rect">
            <a:avLst/>
          </a:prstGeom>
          <a:noFill/>
        </p:spPr>
        <p:txBody>
          <a:bodyPr wrap="square" rtlCol="0">
            <a:spAutoFit/>
          </a:bodyPr>
          <a:lstStyle/>
          <a:p>
            <a:r>
              <a:rPr kumimoji="1" lang="zh-TW" altLang="en-US" sz="4000" dirty="0">
                <a:latin typeface="Songti SC" panose="02010600040101010101" pitchFamily="2" charset="-122"/>
                <a:ea typeface="Songti SC" panose="02010600040101010101" pitchFamily="2" charset="-122"/>
              </a:rPr>
              <a:t>目的：</a:t>
            </a:r>
            <a:endParaRPr kumimoji="1" lang="en-US" altLang="zh-TW" sz="4000" dirty="0">
              <a:latin typeface="Songti SC" panose="02010600040101010101" pitchFamily="2" charset="-122"/>
              <a:ea typeface="Songti SC" panose="02010600040101010101" pitchFamily="2" charset="-122"/>
            </a:endParaRPr>
          </a:p>
          <a:p>
            <a:pPr marL="571500" indent="-571500">
              <a:lnSpc>
                <a:spcPts val="5300"/>
              </a:lnSpc>
              <a:buFont typeface="Arial" panose="020B0604020202020204" pitchFamily="34" charset="0"/>
              <a:buChar char="•"/>
            </a:pPr>
            <a:r>
              <a:rPr kumimoji="1" lang="zh-TW" altLang="en-US" sz="4000" dirty="0">
                <a:latin typeface="Songti SC" panose="02010600040101010101" pitchFamily="2" charset="-122"/>
                <a:ea typeface="Songti SC" panose="02010600040101010101" pitchFamily="2" charset="-122"/>
              </a:rPr>
              <a:t>提高</a:t>
            </a:r>
            <a:r>
              <a:rPr kumimoji="1" lang="en-US" altLang="zh-TW" sz="4000" dirty="0">
                <a:latin typeface="Songti SC" panose="02010600040101010101" pitchFamily="2" charset="-122"/>
                <a:ea typeface="Songti SC" panose="02010600040101010101" pitchFamily="2" charset="-122"/>
              </a:rPr>
              <a:t>A</a:t>
            </a:r>
            <a:r>
              <a:rPr kumimoji="1" lang="zh-TW" altLang="en-US" sz="4000" dirty="0">
                <a:latin typeface="Songti SC" panose="02010600040101010101" pitchFamily="2" charset="-122"/>
                <a:ea typeface="Songti SC" panose="02010600040101010101" pitchFamily="2" charset="-122"/>
              </a:rPr>
              <a:t>族群</a:t>
            </a:r>
            <a:r>
              <a:rPr kumimoji="1" lang="zh-TW" altLang="en-US" sz="4000" dirty="0">
                <a:solidFill>
                  <a:srgbClr val="C00000"/>
                </a:solidFill>
                <a:latin typeface="Songti SC" panose="02010600040101010101" pitchFamily="2" charset="-122"/>
                <a:ea typeface="Songti SC" panose="02010600040101010101" pitchFamily="2" charset="-122"/>
              </a:rPr>
              <a:t>平日</a:t>
            </a:r>
            <a:r>
              <a:rPr kumimoji="1" lang="zh-TW" altLang="en-US" sz="4000" dirty="0">
                <a:latin typeface="Songti SC" panose="02010600040101010101" pitchFamily="2" charset="-122"/>
                <a:ea typeface="Songti SC" panose="02010600040101010101" pitchFamily="2" charset="-122"/>
              </a:rPr>
              <a:t>對店銷售貢獻</a:t>
            </a:r>
            <a:endParaRPr kumimoji="1" lang="en-US" altLang="zh-TW" sz="4000" dirty="0">
              <a:latin typeface="Songti SC" panose="02010600040101010101" pitchFamily="2" charset="-122"/>
              <a:ea typeface="Songti SC" panose="02010600040101010101" pitchFamily="2" charset="-122"/>
            </a:endParaRPr>
          </a:p>
          <a:p>
            <a:pPr marL="571500" indent="-571500">
              <a:lnSpc>
                <a:spcPts val="5300"/>
              </a:lnSpc>
              <a:buFont typeface="Arial" panose="020B0604020202020204" pitchFamily="34" charset="0"/>
              <a:buChar char="•"/>
            </a:pPr>
            <a:r>
              <a:rPr kumimoji="1" lang="zh-TW" altLang="en-US" sz="4000" dirty="0">
                <a:latin typeface="Songti SC" panose="02010600040101010101" pitchFamily="2" charset="-122"/>
                <a:ea typeface="Songti SC" panose="02010600040101010101" pitchFamily="2" charset="-122"/>
              </a:rPr>
              <a:t>提升</a:t>
            </a:r>
            <a:r>
              <a:rPr kumimoji="1" lang="zh-TW" altLang="en-US" sz="4000" dirty="0">
                <a:solidFill>
                  <a:srgbClr val="C00000"/>
                </a:solidFill>
                <a:latin typeface="Songti SC" panose="02010600040101010101" pitchFamily="2" charset="-122"/>
                <a:ea typeface="Songti SC" panose="02010600040101010101" pitchFamily="2" charset="-122"/>
              </a:rPr>
              <a:t>品牌忠誠度</a:t>
            </a:r>
            <a:r>
              <a:rPr kumimoji="1" lang="en-US" altLang="zh-TW" sz="4000" dirty="0">
                <a:solidFill>
                  <a:srgbClr val="C00000"/>
                </a:solidFill>
                <a:latin typeface="Songti SC" panose="02010600040101010101" pitchFamily="2" charset="-122"/>
                <a:ea typeface="Songti SC" panose="02010600040101010101" pitchFamily="2" charset="-122"/>
              </a:rPr>
              <a:t> </a:t>
            </a:r>
            <a:r>
              <a:rPr kumimoji="1" lang="en-US" altLang="zh-TW" sz="4000" dirty="0">
                <a:latin typeface="Songti SC" panose="02010600040101010101" pitchFamily="2" charset="-122"/>
                <a:ea typeface="Songti SC" panose="02010600040101010101" pitchFamily="2" charset="-122"/>
              </a:rPr>
              <a:t>ex.</a:t>
            </a:r>
            <a:r>
              <a:rPr kumimoji="1" lang="zh-TW" altLang="en-US" sz="4000" dirty="0">
                <a:latin typeface="Songti SC" panose="02010600040101010101" pitchFamily="2" charset="-122"/>
                <a:ea typeface="Songti SC" panose="02010600040101010101" pitchFamily="2" charset="-122"/>
              </a:rPr>
              <a:t>客製化優惠券</a:t>
            </a:r>
            <a:endParaRPr kumimoji="1" lang="en-US" altLang="zh-TW" sz="4000" dirty="0">
              <a:latin typeface="Songti SC" panose="02010600040101010101" pitchFamily="2" charset="-122"/>
              <a:ea typeface="Songti SC" panose="02010600040101010101" pitchFamily="2" charset="-122"/>
            </a:endParaRPr>
          </a:p>
          <a:p>
            <a:pPr marL="571500" indent="-571500">
              <a:lnSpc>
                <a:spcPts val="5300"/>
              </a:lnSpc>
              <a:buFont typeface="Arial" panose="020B0604020202020204" pitchFamily="34" charset="0"/>
              <a:buChar char="•"/>
            </a:pPr>
            <a:r>
              <a:rPr kumimoji="1" lang="zh-TW" altLang="en-US" sz="4000" dirty="0">
                <a:latin typeface="Songti SC" panose="02010600040101010101" pitchFamily="2" charset="-122"/>
                <a:ea typeface="Songti SC" panose="02010600040101010101" pitchFamily="2" charset="-122"/>
              </a:rPr>
              <a:t>提高「高單價產品」的購物意願</a:t>
            </a:r>
            <a:endParaRPr kumimoji="1" lang="en-US" altLang="zh-TW" sz="4000" dirty="0">
              <a:latin typeface="Songti SC" panose="02010600040101010101" pitchFamily="2" charset="-122"/>
              <a:ea typeface="Songti SC" panose="02010600040101010101" pitchFamily="2" charset="-122"/>
            </a:endParaRPr>
          </a:p>
          <a:p>
            <a:endParaRPr kumimoji="1" lang="zh-TW" altLang="en-US" sz="4000" dirty="0">
              <a:latin typeface="Songti SC" panose="02010600040101010101" pitchFamily="2" charset="-122"/>
              <a:ea typeface="Songti SC"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lef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dissolve">
                                      <p:cBhvr>
                                        <p:cTn id="13" dur="500"/>
                                        <p:tgtEl>
                                          <p:spTgt spid="17">
                                            <p:txEl>
                                              <p:pRg st="1" end="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dissolve">
                                      <p:cBhvr>
                                        <p:cTn id="16" dur="500"/>
                                        <p:tgtEl>
                                          <p:spTgt spid="17">
                                            <p:txEl>
                                              <p:pRg st="2" end="2"/>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dissolve">
                                      <p:cBhvr>
                                        <p:cTn id="19"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
        <p:cNvGrpSpPr/>
        <p:nvPr/>
      </p:nvGrpSpPr>
      <p:grpSpPr>
        <a:xfrm>
          <a:off x="0" y="0"/>
          <a:ext cx="0" cy="0"/>
          <a:chOff x="0" y="0"/>
          <a:chExt cx="0" cy="0"/>
        </a:xfrm>
      </p:grpSpPr>
      <p:sp>
        <p:nvSpPr>
          <p:cNvPr id="7" name="AutoShape 7"/>
          <p:cNvSpPr/>
          <p:nvPr/>
        </p:nvSpPr>
        <p:spPr>
          <a:xfrm>
            <a:off x="9649792" y="1028700"/>
            <a:ext cx="8638208" cy="3814676"/>
          </a:xfrm>
          <a:prstGeom prst="rect">
            <a:avLst/>
          </a:prstGeom>
          <a:solidFill>
            <a:srgbClr val="45AD7E"/>
          </a:solidFill>
        </p:spPr>
      </p:sp>
      <p:sp>
        <p:nvSpPr>
          <p:cNvPr id="10" name="TextBox 10"/>
          <p:cNvSpPr txBox="1"/>
          <p:nvPr/>
        </p:nvSpPr>
        <p:spPr>
          <a:xfrm>
            <a:off x="14287897" y="3193661"/>
            <a:ext cx="4834379" cy="984885"/>
          </a:xfrm>
          <a:prstGeom prst="rect">
            <a:avLst/>
          </a:prstGeom>
        </p:spPr>
        <p:txBody>
          <a:bodyPr wrap="square" lIns="0" tIns="0" rIns="0" bIns="0" rtlCol="0" anchor="t">
            <a:spAutoFit/>
          </a:bodyPr>
          <a:lstStyle/>
          <a:p>
            <a:r>
              <a:rPr lang="zh-TW" altLang="zh-TW" sz="3200" kern="0" dirty="0">
                <a:latin typeface="Songti SC" panose="02010600040101010101" pitchFamily="2" charset="-122"/>
                <a:ea typeface="Songti SC" panose="02010600040101010101" pitchFamily="2" charset="-122"/>
                <a:cs typeface="Arial" panose="020B0604020202020204" pitchFamily="34" charset="0"/>
              </a:rPr>
              <a:t>用手機</a:t>
            </a:r>
            <a:r>
              <a:rPr lang="en-US" altLang="zh-TW" sz="3200" kern="0" dirty="0">
                <a:latin typeface="Songti SC" panose="02010600040101010101" pitchFamily="2" charset="-122"/>
                <a:ea typeface="Songti SC" panose="02010600040101010101" pitchFamily="2" charset="-122"/>
                <a:cs typeface="Times New Roman" panose="02020603050405020304" pitchFamily="18" charset="0"/>
              </a:rPr>
              <a:t>APP</a:t>
            </a:r>
            <a:r>
              <a:rPr lang="zh-TW" altLang="zh-TW" sz="3200" kern="0" dirty="0">
                <a:latin typeface="Songti SC" panose="02010600040101010101" pitchFamily="2" charset="-122"/>
                <a:ea typeface="Songti SC" panose="02010600040101010101" pitchFamily="2" charset="-122"/>
                <a:cs typeface="Arial" panose="020B0604020202020204" pitchFamily="34" charset="0"/>
              </a:rPr>
              <a:t>下單產品，</a:t>
            </a:r>
            <a:endParaRPr lang="en-US" altLang="zh-TW" sz="3200" kern="0" dirty="0">
              <a:latin typeface="Songti SC" panose="02010600040101010101" pitchFamily="2" charset="-122"/>
              <a:ea typeface="Songti SC" panose="02010600040101010101" pitchFamily="2" charset="-122"/>
              <a:cs typeface="Arial" panose="020B0604020202020204" pitchFamily="34" charset="0"/>
            </a:endParaRPr>
          </a:p>
          <a:p>
            <a:pPr marL="148590" lvl="1"/>
            <a:r>
              <a:rPr lang="en-US" altLang="zh-TW" sz="3200" dirty="0" err="1">
                <a:latin typeface="Songti SC" panose="02010600040101010101" pitchFamily="2" charset="-122"/>
                <a:ea typeface="Songti SC" panose="02010600040101010101" pitchFamily="2" charset="-122"/>
              </a:rPr>
              <a:t>店內原價免費購</a:t>
            </a:r>
            <a:r>
              <a:rPr lang="zh-TW" altLang="en-US" sz="3200" dirty="0">
                <a:latin typeface="Songti SC" panose="02010600040101010101" pitchFamily="2" charset="-122"/>
                <a:ea typeface="Songti SC" panose="02010600040101010101" pitchFamily="2" charset="-122"/>
              </a:rPr>
              <a:t>。</a:t>
            </a:r>
            <a:endParaRPr lang="en-US" altLang="zh-TW" sz="3200" dirty="0">
              <a:latin typeface="Songti SC" panose="02010600040101010101" pitchFamily="2" charset="-122"/>
              <a:ea typeface="Songti SC" panose="02010600040101010101" pitchFamily="2" charset="-122"/>
            </a:endParaRPr>
          </a:p>
        </p:txBody>
      </p:sp>
      <p:grpSp>
        <p:nvGrpSpPr>
          <p:cNvPr id="11" name="Group 11"/>
          <p:cNvGrpSpPr/>
          <p:nvPr/>
        </p:nvGrpSpPr>
        <p:grpSpPr>
          <a:xfrm>
            <a:off x="10239721" y="1595625"/>
            <a:ext cx="9578139" cy="1723548"/>
            <a:chOff x="0" y="-203203"/>
            <a:chExt cx="4734009" cy="1226983"/>
          </a:xfrm>
        </p:grpSpPr>
        <p:sp>
          <p:nvSpPr>
            <p:cNvPr id="12" name="TextBox 12"/>
            <p:cNvSpPr txBox="1"/>
            <p:nvPr/>
          </p:nvSpPr>
          <p:spPr>
            <a:xfrm>
              <a:off x="0" y="-9525"/>
              <a:ext cx="2745072" cy="419813"/>
            </a:xfrm>
            <a:prstGeom prst="rect">
              <a:avLst/>
            </a:prstGeom>
          </p:spPr>
          <p:txBody>
            <a:bodyPr lIns="0" tIns="0" rIns="0" bIns="0" rtlCol="0" anchor="t">
              <a:spAutoFit/>
            </a:bodyPr>
            <a:lstStyle/>
            <a:p>
              <a:pPr marL="0" lvl="0" indent="0" algn="l">
                <a:lnSpc>
                  <a:spcPts val="3840"/>
                </a:lnSpc>
              </a:pPr>
              <a:r>
                <a:rPr lang="en-US" sz="6000" b="1" u="none" dirty="0" err="1">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rPr>
                <a:t>免費送到家</a:t>
              </a:r>
              <a:endParaRPr lang="en-US" sz="6000" b="1" u="none" dirty="0">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endParaRPr>
            </a:p>
          </p:txBody>
        </p:sp>
        <p:sp>
          <p:nvSpPr>
            <p:cNvPr id="13" name="TextBox 13"/>
            <p:cNvSpPr txBox="1"/>
            <p:nvPr/>
          </p:nvSpPr>
          <p:spPr>
            <a:xfrm>
              <a:off x="1988937" y="-203203"/>
              <a:ext cx="2745072" cy="1226983"/>
            </a:xfrm>
            <a:prstGeom prst="rect">
              <a:avLst/>
            </a:prstGeom>
          </p:spPr>
          <p:txBody>
            <a:bodyPr lIns="0" tIns="0" rIns="0" bIns="0" rtlCol="0" anchor="t">
              <a:spAutoFit/>
            </a:bodyPr>
            <a:lstStyle/>
            <a:p>
              <a:pPr marL="297180" lvl="1" indent="-148590" algn="l">
                <a:buFont typeface="Arial"/>
                <a:buChar char="•"/>
              </a:pPr>
              <a:r>
                <a:rPr lang="en-US" sz="2800" dirty="0" err="1">
                  <a:solidFill>
                    <a:srgbClr val="F0F0EE"/>
                  </a:solidFill>
                  <a:latin typeface="Songti SC" panose="02010600040101010101" pitchFamily="2" charset="-122"/>
                  <a:ea typeface="Songti SC" panose="02010600040101010101" pitchFamily="2" charset="-122"/>
                </a:rPr>
                <a:t>需達低消</a:t>
              </a:r>
              <a:endParaRPr lang="en-US" sz="2800" u="none" dirty="0">
                <a:solidFill>
                  <a:srgbClr val="F0F0EE"/>
                </a:solidFill>
                <a:latin typeface="Songti SC" panose="02010600040101010101" pitchFamily="2" charset="-122"/>
                <a:ea typeface="Songti SC" panose="02010600040101010101" pitchFamily="2" charset="-122"/>
              </a:endParaRPr>
            </a:p>
            <a:p>
              <a:pPr marL="297180" lvl="1" indent="-148590" algn="l">
                <a:buFont typeface="Arial"/>
                <a:buChar char="•"/>
              </a:pPr>
              <a:r>
                <a:rPr lang="en-US" sz="2800" u="none" dirty="0" err="1">
                  <a:solidFill>
                    <a:srgbClr val="F0F0EE"/>
                  </a:solidFill>
                  <a:latin typeface="Songti SC" panose="02010600040101010101" pitchFamily="2" charset="-122"/>
                  <a:ea typeface="Songti SC" panose="02010600040101010101" pitchFamily="2" charset="-122"/>
                </a:rPr>
                <a:t>不包含店內促銷產品</a:t>
              </a:r>
              <a:endParaRPr lang="en-US" sz="2800" u="none" dirty="0">
                <a:solidFill>
                  <a:srgbClr val="F0F0EE"/>
                </a:solidFill>
                <a:latin typeface="Songti SC" panose="02010600040101010101" pitchFamily="2" charset="-122"/>
                <a:ea typeface="Songti SC" panose="02010600040101010101" pitchFamily="2" charset="-122"/>
              </a:endParaRPr>
            </a:p>
            <a:p>
              <a:pPr marL="297180" lvl="1" indent="-148590">
                <a:buFont typeface="Arial"/>
                <a:buChar char="•"/>
              </a:pPr>
              <a:r>
                <a:rPr lang="en-US" altLang="zh-TW" sz="2800" dirty="0">
                  <a:solidFill>
                    <a:srgbClr val="F0F0EE"/>
                  </a:solidFill>
                  <a:latin typeface="Songti SC" panose="02010600040101010101" pitchFamily="2" charset="-122"/>
                  <a:ea typeface="Songti SC" panose="02010600040101010101" pitchFamily="2" charset="-122"/>
                </a:rPr>
                <a:t>09:00~17:00</a:t>
              </a:r>
              <a:r>
                <a:rPr lang="en-US" sz="2800" u="none" dirty="0">
                  <a:solidFill>
                    <a:srgbClr val="F0F0EE"/>
                  </a:solidFill>
                  <a:latin typeface="Songti SC" panose="02010600040101010101" pitchFamily="2" charset="-122"/>
                  <a:ea typeface="Songti SC" panose="02010600040101010101" pitchFamily="2" charset="-122"/>
                </a:rPr>
                <a:t>下單當天送</a:t>
              </a:r>
            </a:p>
            <a:p>
              <a:pPr marL="297180" lvl="1" indent="-148590" algn="l">
                <a:buFont typeface="Arial"/>
                <a:buChar char="•"/>
              </a:pPr>
              <a:endParaRPr lang="en-US" sz="2800" u="none" dirty="0">
                <a:solidFill>
                  <a:srgbClr val="F0F0EE"/>
                </a:solidFill>
                <a:latin typeface="Songti SC" panose="02010600040101010101" pitchFamily="2" charset="-122"/>
                <a:ea typeface="Songti SC" panose="02010600040101010101" pitchFamily="2" charset="-122"/>
              </a:endParaRPr>
            </a:p>
          </p:txBody>
        </p:sp>
      </p:grpSp>
      <p:sp>
        <p:nvSpPr>
          <p:cNvPr id="23" name="矩形 22">
            <a:extLst>
              <a:ext uri="{FF2B5EF4-FFF2-40B4-BE49-F238E27FC236}">
                <a16:creationId xmlns:a16="http://schemas.microsoft.com/office/drawing/2014/main" id="{7D77B783-569E-8542-AF98-37C6EBA11203}"/>
              </a:ext>
            </a:extLst>
          </p:cNvPr>
          <p:cNvSpPr/>
          <p:nvPr/>
        </p:nvSpPr>
        <p:spPr>
          <a:xfrm>
            <a:off x="538864" y="1511713"/>
            <a:ext cx="8761681" cy="3204595"/>
          </a:xfrm>
          <a:prstGeom prst="rect">
            <a:avLst/>
          </a:prstGeom>
        </p:spPr>
        <p:txBody>
          <a:bodyPr wrap="square">
            <a:spAutoFit/>
          </a:bodyPr>
          <a:lstStyle/>
          <a:p>
            <a:pPr>
              <a:lnSpc>
                <a:spcPct val="150000"/>
              </a:lnSpc>
            </a:pPr>
            <a:r>
              <a:rPr lang="zh-TW" altLang="zh-TW" sz="5400" b="1" kern="0" dirty="0">
                <a:solidFill>
                  <a:srgbClr val="000000"/>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cs typeface="Arial" panose="020B0604020202020204" pitchFamily="34" charset="0"/>
              </a:rPr>
              <a:t>尊榮</a:t>
            </a:r>
            <a:r>
              <a:rPr lang="en-US" altLang="zh-TW" sz="5400" b="1" kern="0" dirty="0">
                <a:solidFill>
                  <a:srgbClr val="000000"/>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cs typeface="Times New Roman" panose="02020603050405020304" pitchFamily="18" charset="0"/>
              </a:rPr>
              <a:t>VIP</a:t>
            </a:r>
            <a:r>
              <a:rPr lang="zh-TW" altLang="en-US" sz="5400" b="1" kern="0" dirty="0">
                <a:solidFill>
                  <a:srgbClr val="000000"/>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cs typeface="Times New Roman" panose="02020603050405020304" pitchFamily="18" charset="0"/>
              </a:rPr>
              <a:t> 訂閱方案</a:t>
            </a:r>
            <a:endParaRPr lang="zh-TW" altLang="zh-TW" sz="6000" b="1" kern="100" dirty="0">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cs typeface="Times New Roman" panose="02020603050405020304" pitchFamily="18" charset="0"/>
            </a:endParaRPr>
          </a:p>
          <a:p>
            <a:pPr>
              <a:lnSpc>
                <a:spcPct val="150000"/>
              </a:lnSpc>
            </a:pPr>
            <a:r>
              <a:rPr lang="zh-TW" altLang="zh-TW" sz="3600" kern="0" dirty="0">
                <a:solidFill>
                  <a:srgbClr val="000000"/>
                </a:solidFill>
                <a:latin typeface="Songti SC" panose="02010600040101010101" pitchFamily="2" charset="-122"/>
                <a:ea typeface="Songti SC" panose="02010600040101010101" pitchFamily="2" charset="-122"/>
                <a:cs typeface="Arial" panose="020B0604020202020204" pitchFamily="34" charset="0"/>
              </a:rPr>
              <a:t>＊每月訂閱制</a:t>
            </a:r>
            <a:r>
              <a:rPr lang="en-US" altLang="zh-TW" sz="4800" b="1" kern="0"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$199 </a:t>
            </a:r>
            <a:r>
              <a:rPr lang="zh-TW" altLang="zh-TW" sz="3600" kern="0" dirty="0">
                <a:solidFill>
                  <a:srgbClr val="000000"/>
                </a:solidFill>
                <a:latin typeface="Songti SC" panose="02010600040101010101" pitchFamily="2" charset="-122"/>
                <a:ea typeface="Songti SC" panose="02010600040101010101" pitchFamily="2" charset="-122"/>
                <a:cs typeface="Arial" panose="020B0604020202020204" pitchFamily="34" charset="0"/>
              </a:rPr>
              <a:t>免費送到家</a:t>
            </a:r>
            <a:r>
              <a:rPr lang="zh-TW" altLang="en-US" sz="3600" kern="0" dirty="0">
                <a:solidFill>
                  <a:srgbClr val="000000"/>
                </a:solidFill>
                <a:latin typeface="Songti SC" panose="02010600040101010101" pitchFamily="2" charset="-122"/>
                <a:ea typeface="Songti SC" panose="02010600040101010101" pitchFamily="2" charset="-122"/>
                <a:cs typeface="Arial" panose="020B0604020202020204" pitchFamily="34" charset="0"/>
              </a:rPr>
              <a:t> </a:t>
            </a:r>
            <a:r>
              <a:rPr lang="en-US" altLang="zh-TW" sz="4800" b="1" kern="0" dirty="0">
                <a:solidFill>
                  <a:srgbClr val="C00000"/>
                </a:solidFill>
                <a:latin typeface="Songti SC" panose="02010600040101010101" pitchFamily="2" charset="-122"/>
                <a:ea typeface="Songti SC" panose="02010600040101010101" pitchFamily="2" charset="-122"/>
                <a:cs typeface="Times New Roman" panose="02020603050405020304" pitchFamily="18" charset="0"/>
              </a:rPr>
              <a:t>4</a:t>
            </a:r>
            <a:r>
              <a:rPr lang="zh-TW" altLang="en-US" sz="4800" kern="0"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a:t>
            </a:r>
            <a:r>
              <a:rPr lang="zh-TW" altLang="zh-TW" sz="3600" kern="0" dirty="0">
                <a:solidFill>
                  <a:srgbClr val="000000"/>
                </a:solidFill>
                <a:latin typeface="Songti SC" panose="02010600040101010101" pitchFamily="2" charset="-122"/>
                <a:ea typeface="Songti SC" panose="02010600040101010101" pitchFamily="2" charset="-122"/>
                <a:cs typeface="Arial" panose="020B0604020202020204" pitchFamily="34" charset="0"/>
              </a:rPr>
              <a:t>次</a:t>
            </a:r>
            <a:r>
              <a:rPr lang="en-US" altLang="zh-TW" sz="3600" kern="0"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                                                                                                                                                                                                                                                                                        </a:t>
            </a:r>
            <a:r>
              <a:rPr lang="zh-TW" altLang="en-US" sz="3600" kern="0"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a:t>
            </a:r>
            <a:r>
              <a:rPr lang="zh-TW" altLang="zh-TW" sz="3600" kern="0" dirty="0">
                <a:solidFill>
                  <a:srgbClr val="000000"/>
                </a:solidFill>
                <a:latin typeface="Songti SC" panose="02010600040101010101" pitchFamily="2" charset="-122"/>
                <a:ea typeface="Songti SC" panose="02010600040101010101" pitchFamily="2" charset="-122"/>
                <a:cs typeface="Arial" panose="020B0604020202020204" pitchFamily="34" charset="0"/>
              </a:rPr>
              <a:t>用手機</a:t>
            </a:r>
            <a:r>
              <a:rPr lang="en-US" altLang="zh-TW" sz="3600" kern="0" dirty="0">
                <a:solidFill>
                  <a:srgbClr val="000000"/>
                </a:solidFill>
                <a:latin typeface="Songti SC" panose="02010600040101010101" pitchFamily="2" charset="-122"/>
                <a:ea typeface="Songti SC" panose="02010600040101010101" pitchFamily="2" charset="-122"/>
                <a:cs typeface="Times New Roman" panose="02020603050405020304" pitchFamily="18" charset="0"/>
              </a:rPr>
              <a:t>APP</a:t>
            </a:r>
            <a:r>
              <a:rPr lang="zh-TW" altLang="zh-TW" sz="3600" kern="0" dirty="0">
                <a:solidFill>
                  <a:srgbClr val="000000"/>
                </a:solidFill>
                <a:latin typeface="Songti SC" panose="02010600040101010101" pitchFamily="2" charset="-122"/>
                <a:ea typeface="Songti SC" panose="02010600040101010101" pitchFamily="2" charset="-122"/>
                <a:cs typeface="Arial" panose="020B0604020202020204" pitchFamily="34" charset="0"/>
              </a:rPr>
              <a:t>下單產品，達低消</a:t>
            </a:r>
            <a:r>
              <a:rPr lang="en-US" altLang="zh-TW" sz="3600" kern="0" dirty="0">
                <a:solidFill>
                  <a:srgbClr val="000000"/>
                </a:solidFill>
                <a:latin typeface="Songti SC" panose="02010600040101010101" pitchFamily="2" charset="-122"/>
                <a:ea typeface="Songti SC" panose="02010600040101010101" pitchFamily="2" charset="-122"/>
                <a:cs typeface="Arial" panose="020B0604020202020204" pitchFamily="34" charset="0"/>
              </a:rPr>
              <a:t>699</a:t>
            </a:r>
            <a:r>
              <a:rPr lang="zh-TW" altLang="zh-TW" sz="3600" kern="0" dirty="0">
                <a:solidFill>
                  <a:srgbClr val="000000"/>
                </a:solidFill>
                <a:latin typeface="Songti SC" panose="02010600040101010101" pitchFamily="2" charset="-122"/>
                <a:ea typeface="Songti SC" panose="02010600040101010101" pitchFamily="2" charset="-122"/>
                <a:cs typeface="Arial" panose="020B0604020202020204" pitchFamily="34" charset="0"/>
              </a:rPr>
              <a:t>元以上</a:t>
            </a:r>
            <a:endParaRPr lang="zh-TW" altLang="zh-TW" sz="4000" kern="100" dirty="0">
              <a:latin typeface="Songti SC" panose="02010600040101010101" pitchFamily="2" charset="-122"/>
              <a:ea typeface="Songti SC" panose="02010600040101010101" pitchFamily="2" charset="-122"/>
              <a:cs typeface="Times New Roman" panose="02020603050405020304" pitchFamily="18" charset="0"/>
            </a:endParaRPr>
          </a:p>
        </p:txBody>
      </p:sp>
      <p:sp>
        <p:nvSpPr>
          <p:cNvPr id="24" name="文字方塊 23">
            <a:extLst>
              <a:ext uri="{FF2B5EF4-FFF2-40B4-BE49-F238E27FC236}">
                <a16:creationId xmlns:a16="http://schemas.microsoft.com/office/drawing/2014/main" id="{7FDE8377-A14B-094C-83C8-135C19694C53}"/>
              </a:ext>
            </a:extLst>
          </p:cNvPr>
          <p:cNvSpPr txBox="1"/>
          <p:nvPr/>
        </p:nvSpPr>
        <p:spPr>
          <a:xfrm>
            <a:off x="406400" y="1788160"/>
            <a:ext cx="184731" cy="369332"/>
          </a:xfrm>
          <a:prstGeom prst="rect">
            <a:avLst/>
          </a:prstGeom>
          <a:noFill/>
        </p:spPr>
        <p:txBody>
          <a:bodyPr wrap="none" rtlCol="0">
            <a:spAutoFit/>
          </a:bodyPr>
          <a:lstStyle/>
          <a:p>
            <a:endParaRPr kumimoji="1" lang="zh-TW" altLang="en-US" dirty="0"/>
          </a:p>
        </p:txBody>
      </p:sp>
      <p:pic>
        <p:nvPicPr>
          <p:cNvPr id="25" name="圖片 24">
            <a:extLst>
              <a:ext uri="{FF2B5EF4-FFF2-40B4-BE49-F238E27FC236}">
                <a16:creationId xmlns:a16="http://schemas.microsoft.com/office/drawing/2014/main" id="{F2F6113E-52A6-6843-B0D5-1A44FBBDC85B}"/>
              </a:ext>
            </a:extLst>
          </p:cNvPr>
          <p:cNvPicPr>
            <a:picLocks noChangeAspect="1"/>
          </p:cNvPicPr>
          <p:nvPr/>
        </p:nvPicPr>
        <p:blipFill rotWithShape="1">
          <a:blip r:embed="rId3"/>
          <a:srcRect l="8408" t="36072" r="74200" b="47631"/>
          <a:stretch/>
        </p:blipFill>
        <p:spPr>
          <a:xfrm>
            <a:off x="10023992" y="2792299"/>
            <a:ext cx="1761077" cy="1716175"/>
          </a:xfrm>
          <a:prstGeom prst="rect">
            <a:avLst/>
          </a:prstGeom>
        </p:spPr>
      </p:pic>
      <p:pic>
        <p:nvPicPr>
          <p:cNvPr id="26" name="圖片 25">
            <a:extLst>
              <a:ext uri="{FF2B5EF4-FFF2-40B4-BE49-F238E27FC236}">
                <a16:creationId xmlns:a16="http://schemas.microsoft.com/office/drawing/2014/main" id="{D38F8297-F552-E543-97DA-D64B4455A025}"/>
              </a:ext>
            </a:extLst>
          </p:cNvPr>
          <p:cNvPicPr>
            <a:picLocks noChangeAspect="1"/>
          </p:cNvPicPr>
          <p:nvPr/>
        </p:nvPicPr>
        <p:blipFill rotWithShape="1">
          <a:blip r:embed="rId4"/>
          <a:srcRect l="54166" t="7459" r="23552" b="73456"/>
          <a:stretch/>
        </p:blipFill>
        <p:spPr>
          <a:xfrm>
            <a:off x="11932113" y="3107140"/>
            <a:ext cx="2058804" cy="1339628"/>
          </a:xfrm>
          <a:prstGeom prst="rect">
            <a:avLst/>
          </a:prstGeom>
        </p:spPr>
      </p:pic>
      <p:grpSp>
        <p:nvGrpSpPr>
          <p:cNvPr id="3" name="群組 2">
            <a:extLst>
              <a:ext uri="{FF2B5EF4-FFF2-40B4-BE49-F238E27FC236}">
                <a16:creationId xmlns:a16="http://schemas.microsoft.com/office/drawing/2014/main" id="{5E43ACC2-E295-E54F-AD9B-3F3E34E47548}"/>
              </a:ext>
            </a:extLst>
          </p:cNvPr>
          <p:cNvGrpSpPr/>
          <p:nvPr/>
        </p:nvGrpSpPr>
        <p:grpSpPr>
          <a:xfrm>
            <a:off x="0" y="5443624"/>
            <a:ext cx="8638209" cy="3814676"/>
            <a:chOff x="0" y="5443624"/>
            <a:chExt cx="8638209" cy="3814676"/>
          </a:xfrm>
        </p:grpSpPr>
        <p:sp>
          <p:nvSpPr>
            <p:cNvPr id="9" name="AutoShape 9"/>
            <p:cNvSpPr/>
            <p:nvPr/>
          </p:nvSpPr>
          <p:spPr>
            <a:xfrm>
              <a:off x="0" y="5443624"/>
              <a:ext cx="8638208" cy="3814676"/>
            </a:xfrm>
            <a:prstGeom prst="rect">
              <a:avLst/>
            </a:prstGeom>
            <a:solidFill>
              <a:srgbClr val="45AD7E"/>
            </a:solidFill>
          </p:spPr>
          <p:txBody>
            <a:bodyPr/>
            <a:lstStyle/>
            <a:p>
              <a:endParaRPr lang="zh-TW" altLang="en-US" dirty="0"/>
            </a:p>
          </p:txBody>
        </p:sp>
        <p:grpSp>
          <p:nvGrpSpPr>
            <p:cNvPr id="29" name="Group 11">
              <a:extLst>
                <a:ext uri="{FF2B5EF4-FFF2-40B4-BE49-F238E27FC236}">
                  <a16:creationId xmlns:a16="http://schemas.microsoft.com/office/drawing/2014/main" id="{096FD26A-2C39-D14B-94A4-D42E73BA593D}"/>
                </a:ext>
              </a:extLst>
            </p:cNvPr>
            <p:cNvGrpSpPr/>
            <p:nvPr/>
          </p:nvGrpSpPr>
          <p:grpSpPr>
            <a:xfrm>
              <a:off x="473600" y="6240825"/>
              <a:ext cx="7792521" cy="1885085"/>
              <a:chOff x="-112743" y="-108948"/>
              <a:chExt cx="4037983" cy="1341981"/>
            </a:xfrm>
          </p:grpSpPr>
          <p:sp>
            <p:nvSpPr>
              <p:cNvPr id="30" name="TextBox 12">
                <a:extLst>
                  <a:ext uri="{FF2B5EF4-FFF2-40B4-BE49-F238E27FC236}">
                    <a16:creationId xmlns:a16="http://schemas.microsoft.com/office/drawing/2014/main" id="{2E5ABA10-20F2-B44F-BF88-EFAE0C6C1C95}"/>
                  </a:ext>
                </a:extLst>
              </p:cNvPr>
              <p:cNvSpPr txBox="1"/>
              <p:nvPr/>
            </p:nvSpPr>
            <p:spPr>
              <a:xfrm>
                <a:off x="-112743" y="-108948"/>
                <a:ext cx="2745072" cy="419813"/>
              </a:xfrm>
              <a:prstGeom prst="rect">
                <a:avLst/>
              </a:prstGeom>
            </p:spPr>
            <p:txBody>
              <a:bodyPr lIns="0" tIns="0" rIns="0" bIns="0" rtlCol="0" anchor="t">
                <a:spAutoFit/>
              </a:bodyPr>
              <a:lstStyle/>
              <a:p>
                <a:pPr marL="0" lvl="0" indent="0" algn="l">
                  <a:lnSpc>
                    <a:spcPts val="3840"/>
                  </a:lnSpc>
                </a:pPr>
                <a:endParaRPr lang="en-US" sz="6000" b="1" u="none" dirty="0">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endParaRPr>
              </a:p>
            </p:txBody>
          </p:sp>
          <p:sp>
            <p:nvSpPr>
              <p:cNvPr id="31" name="TextBox 13">
                <a:extLst>
                  <a:ext uri="{FF2B5EF4-FFF2-40B4-BE49-F238E27FC236}">
                    <a16:creationId xmlns:a16="http://schemas.microsoft.com/office/drawing/2014/main" id="{4F3561D0-F124-B045-B200-E63D641DCB78}"/>
                  </a:ext>
                </a:extLst>
              </p:cNvPr>
              <p:cNvSpPr txBox="1"/>
              <p:nvPr/>
            </p:nvSpPr>
            <p:spPr>
              <a:xfrm>
                <a:off x="-112743" y="619541"/>
                <a:ext cx="4037983" cy="613492"/>
              </a:xfrm>
              <a:prstGeom prst="rect">
                <a:avLst/>
              </a:prstGeom>
            </p:spPr>
            <p:txBody>
              <a:bodyPr wrap="square" lIns="0" tIns="0" rIns="0" bIns="0" rtlCol="0" anchor="t">
                <a:spAutoFit/>
              </a:bodyPr>
              <a:lstStyle/>
              <a:p>
                <a:pPr marL="297180" lvl="1" indent="-148590" algn="l">
                  <a:buFont typeface="Arial"/>
                  <a:buChar char="•"/>
                </a:pPr>
                <a:r>
                  <a:rPr lang="en-US" sz="2800" dirty="0" err="1">
                    <a:solidFill>
                      <a:schemeClr val="bg1">
                        <a:lumMod val="95000"/>
                      </a:schemeClr>
                    </a:solidFill>
                    <a:latin typeface="Songti SC" panose="02010600040101010101" pitchFamily="2" charset="-122"/>
                    <a:ea typeface="Songti SC" panose="02010600040101010101" pitchFamily="2" charset="-122"/>
                  </a:rPr>
                  <a:t>首次</a:t>
                </a:r>
                <a:r>
                  <a:rPr lang="en-US" sz="2800" u="none" dirty="0" err="1">
                    <a:solidFill>
                      <a:schemeClr val="bg1">
                        <a:lumMod val="95000"/>
                      </a:schemeClr>
                    </a:solidFill>
                    <a:latin typeface="Songti SC" panose="02010600040101010101" pitchFamily="2" charset="-122"/>
                    <a:ea typeface="Songti SC" panose="02010600040101010101" pitchFamily="2" charset="-122"/>
                  </a:rPr>
                  <a:t>訂閱即送高單價</a:t>
                </a:r>
                <a:endParaRPr lang="en-US" sz="2800" u="none" dirty="0">
                  <a:solidFill>
                    <a:schemeClr val="bg1">
                      <a:lumMod val="95000"/>
                    </a:schemeClr>
                  </a:solidFill>
                  <a:latin typeface="Songti SC" panose="02010600040101010101" pitchFamily="2" charset="-122"/>
                  <a:ea typeface="Songti SC" panose="02010600040101010101" pitchFamily="2" charset="-122"/>
                </a:endParaRPr>
              </a:p>
              <a:p>
                <a:pPr marL="297180" lvl="1" indent="-148590" algn="l">
                  <a:buFont typeface="Arial"/>
                  <a:buChar char="•"/>
                </a:pPr>
                <a:r>
                  <a:rPr lang="en-US" sz="2800" u="none" dirty="0" err="1">
                    <a:solidFill>
                      <a:schemeClr val="bg1">
                        <a:lumMod val="95000"/>
                      </a:schemeClr>
                    </a:solidFill>
                    <a:latin typeface="Songti SC" panose="02010600040101010101" pitchFamily="2" charset="-122"/>
                    <a:ea typeface="Songti SC" panose="02010600040101010101" pitchFamily="2" charset="-122"/>
                  </a:rPr>
                  <a:t>產品優惠券，如電器</a:t>
                </a:r>
                <a:endParaRPr lang="en-US" sz="2800" u="none" dirty="0">
                  <a:solidFill>
                    <a:schemeClr val="bg1">
                      <a:lumMod val="95000"/>
                    </a:schemeClr>
                  </a:solidFill>
                  <a:latin typeface="Songti SC" panose="02010600040101010101" pitchFamily="2" charset="-122"/>
                  <a:ea typeface="Songti SC" panose="02010600040101010101" pitchFamily="2" charset="-122"/>
                </a:endParaRPr>
              </a:p>
            </p:txBody>
          </p:sp>
        </p:grpSp>
        <p:sp>
          <p:nvSpPr>
            <p:cNvPr id="32" name="TextBox 20">
              <a:extLst>
                <a:ext uri="{FF2B5EF4-FFF2-40B4-BE49-F238E27FC236}">
                  <a16:creationId xmlns:a16="http://schemas.microsoft.com/office/drawing/2014/main" id="{2D9C8D18-FCBE-A14D-A808-DD4CB6C03AFB}"/>
                </a:ext>
              </a:extLst>
            </p:cNvPr>
            <p:cNvSpPr txBox="1"/>
            <p:nvPr/>
          </p:nvSpPr>
          <p:spPr>
            <a:xfrm>
              <a:off x="762000" y="6296197"/>
              <a:ext cx="2058804" cy="488532"/>
            </a:xfrm>
            <a:prstGeom prst="rect">
              <a:avLst/>
            </a:prstGeom>
          </p:spPr>
          <p:txBody>
            <a:bodyPr lIns="0" tIns="0" rIns="0" bIns="0" rtlCol="0" anchor="t">
              <a:spAutoFit/>
            </a:bodyPr>
            <a:lstStyle/>
            <a:p>
              <a:pPr marL="0" lvl="0" indent="0" algn="l">
                <a:lnSpc>
                  <a:spcPts val="3840"/>
                </a:lnSpc>
              </a:pPr>
              <a:endParaRPr lang="en-US" sz="3200" u="none" dirty="0">
                <a:solidFill>
                  <a:srgbClr val="F0F0EE"/>
                </a:solidFill>
                <a:latin typeface="HK Grotesk Bold Bold"/>
              </a:endParaRPr>
            </a:p>
          </p:txBody>
        </p:sp>
        <p:sp>
          <p:nvSpPr>
            <p:cNvPr id="27" name="TextBox 12">
              <a:extLst>
                <a:ext uri="{FF2B5EF4-FFF2-40B4-BE49-F238E27FC236}">
                  <a16:creationId xmlns:a16="http://schemas.microsoft.com/office/drawing/2014/main" id="{8A183212-9164-4F43-BF65-3C0D2F3984BE}"/>
                </a:ext>
              </a:extLst>
            </p:cNvPr>
            <p:cNvSpPr txBox="1"/>
            <p:nvPr/>
          </p:nvSpPr>
          <p:spPr>
            <a:xfrm>
              <a:off x="406400" y="6462782"/>
              <a:ext cx="5553999" cy="589713"/>
            </a:xfrm>
            <a:prstGeom prst="rect">
              <a:avLst/>
            </a:prstGeom>
          </p:spPr>
          <p:txBody>
            <a:bodyPr lIns="0" tIns="0" rIns="0" bIns="0" rtlCol="0" anchor="t">
              <a:spAutoFit/>
            </a:bodyPr>
            <a:lstStyle/>
            <a:p>
              <a:pPr marL="0" lvl="0" indent="0" algn="l">
                <a:lnSpc>
                  <a:spcPts val="3840"/>
                </a:lnSpc>
              </a:pPr>
              <a:r>
                <a:rPr lang="en-US" sz="6000" b="1" dirty="0" err="1">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rPr>
                <a:t>折價</a:t>
              </a:r>
              <a:r>
                <a:rPr lang="en-US" sz="6000" b="1" u="none" dirty="0" err="1">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rPr>
                <a:t>券大放送</a:t>
              </a:r>
              <a:endParaRPr lang="en-US" sz="6000" b="1" u="none" dirty="0">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endParaRPr>
            </a:p>
          </p:txBody>
        </p:sp>
        <p:pic>
          <p:nvPicPr>
            <p:cNvPr id="33" name="圖片 32">
              <a:extLst>
                <a:ext uri="{FF2B5EF4-FFF2-40B4-BE49-F238E27FC236}">
                  <a16:creationId xmlns:a16="http://schemas.microsoft.com/office/drawing/2014/main" id="{B5E73AA5-463E-DC47-A991-DCA4E29F3613}"/>
                </a:ext>
              </a:extLst>
            </p:cNvPr>
            <p:cNvPicPr>
              <a:picLocks noChangeAspect="1"/>
            </p:cNvPicPr>
            <p:nvPr/>
          </p:nvPicPr>
          <p:blipFill rotWithShape="1">
            <a:blip r:embed="rId5"/>
            <a:srcRect l="1734" t="1952" r="66959" b="76197"/>
            <a:stretch/>
          </p:blipFill>
          <p:spPr>
            <a:xfrm>
              <a:off x="5387710" y="5788407"/>
              <a:ext cx="2789855" cy="1540302"/>
            </a:xfrm>
            <a:prstGeom prst="rect">
              <a:avLst/>
            </a:prstGeom>
          </p:spPr>
        </p:pic>
        <p:sp>
          <p:nvSpPr>
            <p:cNvPr id="2" name="矩形 1">
              <a:extLst>
                <a:ext uri="{FF2B5EF4-FFF2-40B4-BE49-F238E27FC236}">
                  <a16:creationId xmlns:a16="http://schemas.microsoft.com/office/drawing/2014/main" id="{7AD58B5F-AD1D-0043-90F9-F3E3633B2A9C}"/>
                </a:ext>
              </a:extLst>
            </p:cNvPr>
            <p:cNvSpPr/>
            <p:nvPr/>
          </p:nvSpPr>
          <p:spPr>
            <a:xfrm>
              <a:off x="370913" y="8171846"/>
              <a:ext cx="8267296" cy="1015663"/>
            </a:xfrm>
            <a:prstGeom prst="rect">
              <a:avLst/>
            </a:prstGeom>
          </p:spPr>
          <p:txBody>
            <a:bodyPr wrap="square">
              <a:spAutoFit/>
            </a:bodyPr>
            <a:lstStyle/>
            <a:p>
              <a:pPr marL="148590" lvl="1"/>
              <a:r>
                <a:rPr lang="en-US" altLang="zh-TW" sz="2800" dirty="0">
                  <a:latin typeface="Songti SC" panose="02010600040101010101" pitchFamily="2" charset="-122"/>
                  <a:ea typeface="Songti SC" panose="02010600040101010101" pitchFamily="2" charset="-122"/>
                </a:rPr>
                <a:t>=&gt;</a:t>
              </a:r>
              <a:r>
                <a:rPr lang="zh-TW" altLang="en-US" sz="2800" dirty="0">
                  <a:latin typeface="Songti SC" panose="02010600040101010101" pitchFamily="2" charset="-122"/>
                  <a:ea typeface="Songti SC" panose="02010600040101010101" pitchFamily="2" charset="-122"/>
                </a:rPr>
                <a:t> </a:t>
              </a:r>
              <a:r>
                <a:rPr lang="en-US" altLang="zh-TW" sz="2800" dirty="0" err="1">
                  <a:latin typeface="Songti SC" panose="02010600040101010101" pitchFamily="2" charset="-122"/>
                  <a:ea typeface="Songti SC" panose="02010600040101010101" pitchFamily="2" charset="-122"/>
                </a:rPr>
                <a:t>隨後數據追蹤會員購買其他高單價產品的需求進行客製化發放優惠券</a:t>
              </a:r>
              <a:r>
                <a:rPr lang="en-US" altLang="zh-TW" sz="3200" kern="0" dirty="0" err="1">
                  <a:solidFill>
                    <a:srgbClr val="000000"/>
                  </a:solidFill>
                  <a:latin typeface="Arial" panose="020B0604020202020204" pitchFamily="34" charset="0"/>
                  <a:cs typeface="Arial" panose="020B0604020202020204" pitchFamily="34" charset="0"/>
                </a:rPr>
                <a:t>，</a:t>
              </a:r>
              <a:r>
                <a:rPr lang="en-US" altLang="zh-TW" sz="2800" dirty="0" err="1">
                  <a:latin typeface="Songti SC" panose="02010600040101010101" pitchFamily="2" charset="-122"/>
                  <a:ea typeface="Songti SC" panose="02010600040101010101" pitchFamily="2" charset="-122"/>
                </a:rPr>
                <a:t>如尿布</a:t>
              </a:r>
              <a:r>
                <a:rPr lang="en-US" altLang="zh-TW" sz="2800" dirty="0">
                  <a:latin typeface="Songti SC" panose="02010600040101010101" pitchFamily="2" charset="-122"/>
                  <a:ea typeface="Songti SC" panose="02010600040101010101" pitchFamily="2" charset="-122"/>
                </a:rPr>
                <a:t>、</a:t>
              </a:r>
              <a:r>
                <a:rPr lang="zh-TW" altLang="en-US" sz="2800" dirty="0">
                  <a:latin typeface="Songti SC" panose="02010600040101010101" pitchFamily="2" charset="-122"/>
                  <a:ea typeface="Songti SC" panose="02010600040101010101" pitchFamily="2" charset="-122"/>
                </a:rPr>
                <a:t>養生</a:t>
              </a:r>
              <a:r>
                <a:rPr lang="en-US" altLang="zh-TW" sz="2800" dirty="0" err="1">
                  <a:latin typeface="Songti SC" panose="02010600040101010101" pitchFamily="2" charset="-122"/>
                  <a:ea typeface="Songti SC" panose="02010600040101010101" pitchFamily="2" charset="-122"/>
                </a:rPr>
                <a:t>堅果</a:t>
              </a:r>
              <a:r>
                <a:rPr lang="zh-TW" altLang="en-US" sz="2800" dirty="0">
                  <a:latin typeface="Songti SC" panose="02010600040101010101" pitchFamily="2" charset="-122"/>
                  <a:ea typeface="Songti SC" panose="02010600040101010101" pitchFamily="2" charset="-122"/>
                </a:rPr>
                <a:t>商品</a:t>
              </a:r>
              <a:endParaRPr lang="en-US" altLang="zh-TW" sz="2800" dirty="0">
                <a:latin typeface="Songti SC" panose="02010600040101010101" pitchFamily="2" charset="-122"/>
                <a:ea typeface="Songti SC" panose="02010600040101010101" pitchFamily="2" charset="-122"/>
              </a:endParaRPr>
            </a:p>
          </p:txBody>
        </p:sp>
      </p:grpSp>
      <p:grpSp>
        <p:nvGrpSpPr>
          <p:cNvPr id="4" name="群組 3">
            <a:extLst>
              <a:ext uri="{FF2B5EF4-FFF2-40B4-BE49-F238E27FC236}">
                <a16:creationId xmlns:a16="http://schemas.microsoft.com/office/drawing/2014/main" id="{6A9194AD-B131-7440-B31B-644DC8F7F167}"/>
              </a:ext>
            </a:extLst>
          </p:cNvPr>
          <p:cNvGrpSpPr/>
          <p:nvPr/>
        </p:nvGrpSpPr>
        <p:grpSpPr>
          <a:xfrm>
            <a:off x="9649792" y="5443624"/>
            <a:ext cx="8292696" cy="4843376"/>
            <a:chOff x="9649792" y="5443624"/>
            <a:chExt cx="8292696" cy="4843376"/>
          </a:xfrm>
        </p:grpSpPr>
        <p:sp>
          <p:nvSpPr>
            <p:cNvPr id="8" name="AutoShape 8"/>
            <p:cNvSpPr/>
            <p:nvPr/>
          </p:nvSpPr>
          <p:spPr>
            <a:xfrm>
              <a:off x="9649792" y="5443624"/>
              <a:ext cx="7609508" cy="4843376"/>
            </a:xfrm>
            <a:prstGeom prst="rect">
              <a:avLst/>
            </a:prstGeom>
            <a:solidFill>
              <a:srgbClr val="45AD7E"/>
            </a:solidFill>
          </p:spPr>
        </p:sp>
        <p:sp>
          <p:nvSpPr>
            <p:cNvPr id="18" name="TextBox 18"/>
            <p:cNvSpPr txBox="1"/>
            <p:nvPr/>
          </p:nvSpPr>
          <p:spPr>
            <a:xfrm>
              <a:off x="10288955" y="9100265"/>
              <a:ext cx="6331181" cy="923330"/>
            </a:xfrm>
            <a:prstGeom prst="rect">
              <a:avLst/>
            </a:prstGeom>
          </p:spPr>
          <p:txBody>
            <a:bodyPr wrap="square" lIns="0" tIns="0" rIns="0" bIns="0" rtlCol="0" anchor="t">
              <a:spAutoFit/>
            </a:bodyPr>
            <a:lstStyle/>
            <a:p>
              <a:pPr marL="0" lvl="0" indent="0">
                <a:spcBef>
                  <a:spcPct val="0"/>
                </a:spcBef>
              </a:pPr>
              <a:r>
                <a:rPr lang="en-US" altLang="zh-TW" sz="2800" kern="0" dirty="0">
                  <a:latin typeface="Songti SC" panose="02010600040101010101" pitchFamily="2" charset="-122"/>
                  <a:ea typeface="Songti SC" panose="02010600040101010101" pitchFamily="2" charset="-122"/>
                  <a:cs typeface="Arial" panose="020B0604020202020204" pitchFamily="34" charset="0"/>
                </a:rPr>
                <a:t>=&gt;</a:t>
              </a:r>
              <a:r>
                <a:rPr lang="en-US" sz="2800" kern="0" dirty="0" err="1">
                  <a:latin typeface="Songti SC" panose="02010600040101010101" pitchFamily="2" charset="-122"/>
                  <a:ea typeface="Songti SC" panose="02010600040101010101" pitchFamily="2" charset="-122"/>
                  <a:cs typeface="Arial" panose="020B0604020202020204" pitchFamily="34" charset="0"/>
                </a:rPr>
                <a:t>透過策略聯盟方式與商場內餐廳、電影院合作</a:t>
              </a:r>
              <a:r>
                <a:rPr lang="en-US" sz="3200" kern="0" dirty="0" err="1">
                  <a:solidFill>
                    <a:srgbClr val="000000"/>
                  </a:solidFill>
                  <a:latin typeface="Arial" panose="020B0604020202020204" pitchFamily="34" charset="0"/>
                  <a:cs typeface="Arial" panose="020B0604020202020204" pitchFamily="34" charset="0"/>
                </a:rPr>
                <a:t>，</a:t>
              </a:r>
              <a:r>
                <a:rPr lang="en-US" sz="2800" kern="0" dirty="0" err="1">
                  <a:latin typeface="Songti SC" panose="02010600040101010101" pitchFamily="2" charset="-122"/>
                  <a:ea typeface="Songti SC" panose="02010600040101010101" pitchFamily="2" charset="-122"/>
                  <a:cs typeface="Arial" panose="020B0604020202020204" pitchFamily="34" charset="0"/>
                </a:rPr>
                <a:t>引導假日能回流至商場</a:t>
              </a:r>
              <a:endParaRPr lang="en-US" sz="2800" kern="0" dirty="0">
                <a:latin typeface="Songti SC" panose="02010600040101010101" pitchFamily="2" charset="-122"/>
                <a:ea typeface="Songti SC" panose="02010600040101010101" pitchFamily="2" charset="-122"/>
                <a:cs typeface="Arial" panose="020B0604020202020204" pitchFamily="34" charset="0"/>
              </a:endParaRPr>
            </a:p>
          </p:txBody>
        </p:sp>
        <p:grpSp>
          <p:nvGrpSpPr>
            <p:cNvPr id="19" name="Group 19"/>
            <p:cNvGrpSpPr/>
            <p:nvPr/>
          </p:nvGrpSpPr>
          <p:grpSpPr>
            <a:xfrm>
              <a:off x="10045328" y="6085997"/>
              <a:ext cx="7897160" cy="2618586"/>
              <a:chOff x="-210941" y="-215962"/>
              <a:chExt cx="8569372" cy="3491447"/>
            </a:xfrm>
          </p:grpSpPr>
          <p:sp>
            <p:nvSpPr>
              <p:cNvPr id="20" name="TextBox 20"/>
              <p:cNvSpPr txBox="1"/>
              <p:nvPr/>
            </p:nvSpPr>
            <p:spPr>
              <a:xfrm>
                <a:off x="-210941" y="-215962"/>
                <a:ext cx="7432425" cy="786284"/>
              </a:xfrm>
              <a:prstGeom prst="rect">
                <a:avLst/>
              </a:prstGeom>
            </p:spPr>
            <p:txBody>
              <a:bodyPr wrap="square" lIns="0" tIns="0" rIns="0" bIns="0" rtlCol="0" anchor="t">
                <a:spAutoFit/>
              </a:bodyPr>
              <a:lstStyle>
                <a:defPPr>
                  <a:defRPr lang="en-US"/>
                </a:defPPr>
                <a:lvl1pPr lvl="0" indent="0">
                  <a:lnSpc>
                    <a:spcPts val="3840"/>
                  </a:lnSpc>
                  <a:defRPr sz="6000" b="1" u="none">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defRPr>
                </a:lvl1pPr>
              </a:lstStyle>
              <a:p>
                <a:r>
                  <a:rPr lang="en-US" dirty="0" err="1"/>
                  <a:t>商場優惠禮包</a:t>
                </a:r>
                <a:endParaRPr lang="en-US" dirty="0"/>
              </a:p>
            </p:txBody>
          </p:sp>
          <p:sp>
            <p:nvSpPr>
              <p:cNvPr id="21" name="TextBox 21"/>
              <p:cNvSpPr txBox="1"/>
              <p:nvPr/>
            </p:nvSpPr>
            <p:spPr>
              <a:xfrm>
                <a:off x="4828380" y="1551936"/>
                <a:ext cx="3530051" cy="1723549"/>
              </a:xfrm>
              <a:prstGeom prst="rect">
                <a:avLst/>
              </a:prstGeom>
            </p:spPr>
            <p:txBody>
              <a:bodyPr wrap="square" lIns="0" tIns="0" rIns="0" bIns="0" rtlCol="0" anchor="t">
                <a:spAutoFit/>
              </a:bodyPr>
              <a:lstStyle/>
              <a:p>
                <a:pPr marL="297180" lvl="1" indent="-148590" algn="l">
                  <a:buFont typeface="Arial"/>
                  <a:buChar char="•"/>
                </a:pPr>
                <a:r>
                  <a:rPr lang="en-US" sz="2800" u="none" dirty="0" err="1">
                    <a:solidFill>
                      <a:srgbClr val="F0F0EE"/>
                    </a:solidFill>
                    <a:latin typeface="Songti SC" panose="02010600040101010101" pitchFamily="2" charset="-122"/>
                    <a:ea typeface="Songti SC" panose="02010600040101010101" pitchFamily="2" charset="-122"/>
                  </a:rPr>
                  <a:t>餐廳</a:t>
                </a:r>
                <a:endParaRPr lang="en-US" sz="2800" u="none" dirty="0">
                  <a:solidFill>
                    <a:srgbClr val="F0F0EE"/>
                  </a:solidFill>
                  <a:latin typeface="Songti SC" panose="02010600040101010101" pitchFamily="2" charset="-122"/>
                  <a:ea typeface="Songti SC" panose="02010600040101010101" pitchFamily="2" charset="-122"/>
                </a:endParaRPr>
              </a:p>
              <a:p>
                <a:pPr marL="297180" lvl="1" indent="-148590" algn="l">
                  <a:buFont typeface="Arial"/>
                  <a:buChar char="•"/>
                </a:pPr>
                <a:r>
                  <a:rPr lang="en-US" sz="2800" dirty="0" err="1">
                    <a:solidFill>
                      <a:srgbClr val="F0F0EE"/>
                    </a:solidFill>
                    <a:latin typeface="Songti SC" panose="02010600040101010101" pitchFamily="2" charset="-122"/>
                    <a:ea typeface="Songti SC" panose="02010600040101010101" pitchFamily="2" charset="-122"/>
                  </a:rPr>
                  <a:t>電影院</a:t>
                </a:r>
                <a:endParaRPr lang="en-US" sz="2800" u="none" dirty="0">
                  <a:solidFill>
                    <a:srgbClr val="F0F0EE"/>
                  </a:solidFill>
                  <a:latin typeface="Songti SC" panose="02010600040101010101" pitchFamily="2" charset="-122"/>
                  <a:ea typeface="Songti SC" panose="02010600040101010101" pitchFamily="2" charset="-122"/>
                </a:endParaRPr>
              </a:p>
              <a:p>
                <a:pPr marL="148590" lvl="1" algn="l"/>
                <a:endParaRPr lang="en-US" sz="2800" u="none" dirty="0">
                  <a:solidFill>
                    <a:srgbClr val="F0F0EE"/>
                  </a:solidFill>
                  <a:latin typeface="Songti SC" panose="02010600040101010101" pitchFamily="2" charset="-122"/>
                  <a:ea typeface="Songti SC" panose="02010600040101010101" pitchFamily="2" charset="-122"/>
                </a:endParaRPr>
              </a:p>
            </p:txBody>
          </p:sp>
        </p:grpSp>
        <p:pic>
          <p:nvPicPr>
            <p:cNvPr id="34" name="圖片 33">
              <a:extLst>
                <a:ext uri="{FF2B5EF4-FFF2-40B4-BE49-F238E27FC236}">
                  <a16:creationId xmlns:a16="http://schemas.microsoft.com/office/drawing/2014/main" id="{5FF509D8-3A3F-1A4F-88E2-90796B467838}"/>
                </a:ext>
              </a:extLst>
            </p:cNvPr>
            <p:cNvPicPr>
              <a:picLocks noChangeAspect="1"/>
            </p:cNvPicPr>
            <p:nvPr/>
          </p:nvPicPr>
          <p:blipFill>
            <a:blip r:embed="rId6"/>
            <a:stretch>
              <a:fillRect/>
            </a:stretch>
          </p:blipFill>
          <p:spPr>
            <a:xfrm>
              <a:off x="10973819" y="7000535"/>
              <a:ext cx="3513955" cy="183632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BEB9A5E-D8BB-E34D-9121-8D285A26A337}"/>
              </a:ext>
            </a:extLst>
          </p:cNvPr>
          <p:cNvPicPr>
            <a:picLocks noChangeAspect="1"/>
          </p:cNvPicPr>
          <p:nvPr/>
        </p:nvPicPr>
        <p:blipFill>
          <a:blip r:embed="rId3">
            <a:clrChange>
              <a:clrFrom>
                <a:srgbClr val="F6F6F6"/>
              </a:clrFrom>
              <a:clrTo>
                <a:srgbClr val="F6F6F6">
                  <a:alpha val="0"/>
                </a:srgbClr>
              </a:clrTo>
            </a:clrChange>
          </a:blip>
          <a:stretch>
            <a:fillRect/>
          </a:stretch>
        </p:blipFill>
        <p:spPr>
          <a:xfrm>
            <a:off x="10939899" y="127044"/>
            <a:ext cx="6285873" cy="6285873"/>
          </a:xfrm>
          <a:prstGeom prst="rect">
            <a:avLst/>
          </a:prstGeom>
        </p:spPr>
      </p:pic>
      <p:sp>
        <p:nvSpPr>
          <p:cNvPr id="2" name="AutoShape 2"/>
          <p:cNvSpPr/>
          <p:nvPr/>
        </p:nvSpPr>
        <p:spPr>
          <a:xfrm>
            <a:off x="1028700" y="6676163"/>
            <a:ext cx="17259300" cy="3610837"/>
          </a:xfrm>
          <a:prstGeom prst="rect">
            <a:avLst/>
          </a:prstGeom>
          <a:solidFill>
            <a:srgbClr val="45AD7E"/>
          </a:solidFill>
        </p:spPr>
      </p:sp>
      <p:sp>
        <p:nvSpPr>
          <p:cNvPr id="3" name="TextBox 3"/>
          <p:cNvSpPr txBox="1"/>
          <p:nvPr/>
        </p:nvSpPr>
        <p:spPr>
          <a:xfrm>
            <a:off x="995172" y="1701105"/>
            <a:ext cx="16230600" cy="2769989"/>
          </a:xfrm>
          <a:prstGeom prst="rect">
            <a:avLst/>
          </a:prstGeom>
        </p:spPr>
        <p:txBody>
          <a:bodyPr lIns="0" tIns="0" rIns="0" bIns="0" rtlCol="0" anchor="t">
            <a:spAutoFit/>
          </a:bodyPr>
          <a:lstStyle/>
          <a:p>
            <a:pPr>
              <a:lnSpc>
                <a:spcPts val="10800"/>
              </a:lnSpc>
            </a:pPr>
            <a:r>
              <a:rPr lang="en-US" altLang="zh-TW" sz="9000" spc="-179" dirty="0" err="1">
                <a:solidFill>
                  <a:srgbClr val="F0F0EE"/>
                </a:solidFill>
                <a:latin typeface="Songti SC" panose="02010600040101010101" pitchFamily="2" charset="-122"/>
                <a:ea typeface="Songti SC" panose="02010600040101010101" pitchFamily="2" charset="-122"/>
              </a:rPr>
              <a:t>行銷策略</a:t>
            </a:r>
            <a:r>
              <a:rPr lang="zh-TW" altLang="en-US" sz="9000" spc="-179" dirty="0">
                <a:solidFill>
                  <a:srgbClr val="F0F0EE"/>
                </a:solidFill>
                <a:latin typeface="Songti SC" panose="02010600040101010101" pitchFamily="2" charset="-122"/>
                <a:ea typeface="Songti SC" panose="02010600040101010101" pitchFamily="2" charset="-122"/>
              </a:rPr>
              <a:t> </a:t>
            </a:r>
            <a:r>
              <a:rPr lang="en-US" altLang="zh-TW" sz="9000" spc="-179" dirty="0">
                <a:solidFill>
                  <a:srgbClr val="F0F0EE"/>
                </a:solidFill>
                <a:latin typeface="Songti SC" panose="02010600040101010101" pitchFamily="2" charset="-122"/>
                <a:ea typeface="Songti SC" panose="02010600040101010101" pitchFamily="2" charset="-122"/>
              </a:rPr>
              <a:t>B</a:t>
            </a:r>
          </a:p>
          <a:p>
            <a:pPr>
              <a:lnSpc>
                <a:spcPts val="10800"/>
              </a:lnSpc>
            </a:pPr>
            <a:r>
              <a:rPr lang="zh-TW" altLang="en-US" sz="9000" spc="-179" dirty="0">
                <a:solidFill>
                  <a:srgbClr val="F0F0EE"/>
                </a:solidFill>
                <a:latin typeface="Songti SC" panose="02010600040101010101" pitchFamily="2" charset="-122"/>
                <a:ea typeface="Songti SC" panose="02010600040101010101" pitchFamily="2" charset="-122"/>
              </a:rPr>
              <a:t>        </a:t>
            </a:r>
            <a:r>
              <a:rPr lang="en-US" altLang="zh-TW" sz="7200" spc="-179" dirty="0">
                <a:solidFill>
                  <a:srgbClr val="F0F0EE"/>
                </a:solidFill>
                <a:latin typeface="Songti SC" panose="02010600040101010101" pitchFamily="2" charset="-122"/>
                <a:ea typeface="Songti SC" panose="02010600040101010101" pitchFamily="2" charset="-122"/>
              </a:rPr>
              <a:t>—</a:t>
            </a:r>
            <a:r>
              <a:rPr lang="zh-TW" altLang="en-US" sz="7200" spc="-179" dirty="0">
                <a:solidFill>
                  <a:srgbClr val="F0F0EE"/>
                </a:solidFill>
                <a:latin typeface="Songti SC" panose="02010600040101010101" pitchFamily="2" charset="-122"/>
                <a:ea typeface="Songti SC" panose="02010600040101010101" pitchFamily="2" charset="-122"/>
              </a:rPr>
              <a:t>忠實顧客回饋 </a:t>
            </a:r>
            <a:endParaRPr lang="en-US" altLang="zh-TW" sz="9000" spc="-179" dirty="0">
              <a:solidFill>
                <a:schemeClr val="bg1"/>
              </a:solidFill>
              <a:latin typeface="Songti SC" panose="02010600040101010101" pitchFamily="2" charset="-122"/>
              <a:ea typeface="Songti SC" panose="02010600040101010101" pitchFamily="2" charset="-122"/>
            </a:endParaRPr>
          </a:p>
        </p:txBody>
      </p:sp>
      <p:sp>
        <p:nvSpPr>
          <p:cNvPr id="12" name="文字方塊 11">
            <a:extLst>
              <a:ext uri="{FF2B5EF4-FFF2-40B4-BE49-F238E27FC236}">
                <a16:creationId xmlns:a16="http://schemas.microsoft.com/office/drawing/2014/main" id="{C4D79AF4-B071-DF40-8AD1-E8C36AD65AF6}"/>
              </a:ext>
            </a:extLst>
          </p:cNvPr>
          <p:cNvSpPr txBox="1"/>
          <p:nvPr/>
        </p:nvSpPr>
        <p:spPr>
          <a:xfrm>
            <a:off x="16952976" y="5413248"/>
            <a:ext cx="184731" cy="369332"/>
          </a:xfrm>
          <a:prstGeom prst="rect">
            <a:avLst/>
          </a:prstGeom>
          <a:noFill/>
        </p:spPr>
        <p:txBody>
          <a:bodyPr wrap="none" rtlCol="0">
            <a:spAutoFit/>
          </a:bodyPr>
          <a:lstStyle/>
          <a:p>
            <a:endParaRPr kumimoji="1" lang="zh-TW" altLang="en-US" dirty="0"/>
          </a:p>
        </p:txBody>
      </p:sp>
      <p:sp>
        <p:nvSpPr>
          <p:cNvPr id="13" name="＞形箭號 12">
            <a:extLst>
              <a:ext uri="{FF2B5EF4-FFF2-40B4-BE49-F238E27FC236}">
                <a16:creationId xmlns:a16="http://schemas.microsoft.com/office/drawing/2014/main" id="{3791C317-DD94-1B4A-BC8A-9F788871F364}"/>
              </a:ext>
            </a:extLst>
          </p:cNvPr>
          <p:cNvSpPr/>
          <p:nvPr/>
        </p:nvSpPr>
        <p:spPr>
          <a:xfrm flipH="1">
            <a:off x="15571018" y="1290557"/>
            <a:ext cx="2259782" cy="591330"/>
          </a:xfrm>
          <a:prstGeom prst="chevron">
            <a:avLst/>
          </a:prstGeom>
          <a:solidFill>
            <a:srgbClr val="FFED8E"/>
          </a:solidFill>
          <a:ln>
            <a:solidFill>
              <a:srgbClr val="FFED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latin typeface="Songti SC" panose="02010600040101010101" pitchFamily="2" charset="-122"/>
                <a:ea typeface="Songti SC" panose="02010600040101010101" pitchFamily="2" charset="-122"/>
              </a:rPr>
              <a:t>30</a:t>
            </a:r>
            <a:r>
              <a:rPr kumimoji="1" lang="zh-TW" altLang="en-US" sz="2400" dirty="0">
                <a:solidFill>
                  <a:schemeClr val="tx1"/>
                </a:solidFill>
                <a:latin typeface="Songti SC" panose="02010600040101010101" pitchFamily="2" charset="-122"/>
                <a:ea typeface="Songti SC" panose="02010600040101010101" pitchFamily="2" charset="-122"/>
              </a:rPr>
              <a:t>歲以下</a:t>
            </a:r>
          </a:p>
        </p:txBody>
      </p:sp>
      <p:sp>
        <p:nvSpPr>
          <p:cNvPr id="14" name="＞形箭號 13">
            <a:extLst>
              <a:ext uri="{FF2B5EF4-FFF2-40B4-BE49-F238E27FC236}">
                <a16:creationId xmlns:a16="http://schemas.microsoft.com/office/drawing/2014/main" id="{951A4B05-A0FC-9B48-84A2-FEA0516A3DDF}"/>
              </a:ext>
            </a:extLst>
          </p:cNvPr>
          <p:cNvSpPr/>
          <p:nvPr/>
        </p:nvSpPr>
        <p:spPr>
          <a:xfrm>
            <a:off x="10176961" y="1881887"/>
            <a:ext cx="2478372" cy="537169"/>
          </a:xfrm>
          <a:prstGeom prst="chevron">
            <a:avLst/>
          </a:prstGeom>
          <a:solidFill>
            <a:srgbClr val="FFED8E"/>
          </a:solidFill>
          <a:ln>
            <a:solidFill>
              <a:srgbClr val="FFED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Songti SC" panose="02010600040101010101" pitchFamily="2" charset="-122"/>
                <a:ea typeface="Songti SC" panose="02010600040101010101" pitchFamily="2" charset="-122"/>
              </a:rPr>
              <a:t>居住較近</a:t>
            </a:r>
          </a:p>
        </p:txBody>
      </p:sp>
      <p:sp>
        <p:nvSpPr>
          <p:cNvPr id="15" name="＞形箭號 14">
            <a:extLst>
              <a:ext uri="{FF2B5EF4-FFF2-40B4-BE49-F238E27FC236}">
                <a16:creationId xmlns:a16="http://schemas.microsoft.com/office/drawing/2014/main" id="{9EAFE97F-FA8C-C546-B60D-14B4A254E53C}"/>
              </a:ext>
            </a:extLst>
          </p:cNvPr>
          <p:cNvSpPr/>
          <p:nvPr/>
        </p:nvSpPr>
        <p:spPr>
          <a:xfrm flipH="1">
            <a:off x="15134753" y="4166254"/>
            <a:ext cx="2937283" cy="591330"/>
          </a:xfrm>
          <a:prstGeom prst="chevron">
            <a:avLst/>
          </a:prstGeom>
          <a:solidFill>
            <a:srgbClr val="FFED8E"/>
          </a:solidFill>
          <a:ln>
            <a:solidFill>
              <a:srgbClr val="FFED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Songti SC" panose="02010600040101010101" pitchFamily="2" charset="-122"/>
                <a:ea typeface="Songti SC" panose="02010600040101010101" pitchFamily="2" charset="-122"/>
              </a:rPr>
              <a:t>單筆購買金額低</a:t>
            </a:r>
          </a:p>
        </p:txBody>
      </p:sp>
      <p:sp>
        <p:nvSpPr>
          <p:cNvPr id="16" name="＞形箭號 15">
            <a:extLst>
              <a:ext uri="{FF2B5EF4-FFF2-40B4-BE49-F238E27FC236}">
                <a16:creationId xmlns:a16="http://schemas.microsoft.com/office/drawing/2014/main" id="{25EE7CDA-124E-5B43-AAF4-C374BC484D09}"/>
              </a:ext>
            </a:extLst>
          </p:cNvPr>
          <p:cNvSpPr/>
          <p:nvPr/>
        </p:nvSpPr>
        <p:spPr>
          <a:xfrm flipH="1">
            <a:off x="15163891" y="2819427"/>
            <a:ext cx="2439218" cy="591330"/>
          </a:xfrm>
          <a:prstGeom prst="chevron">
            <a:avLst/>
          </a:prstGeom>
          <a:solidFill>
            <a:srgbClr val="FFED8E"/>
          </a:solidFill>
          <a:ln>
            <a:solidFill>
              <a:srgbClr val="FFED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Songti SC" panose="02010600040101010101" pitchFamily="2" charset="-122"/>
                <a:ea typeface="Songti SC" panose="02010600040101010101" pitchFamily="2" charset="-122"/>
              </a:rPr>
              <a:t>來店頻率高</a:t>
            </a:r>
          </a:p>
        </p:txBody>
      </p:sp>
      <p:pic>
        <p:nvPicPr>
          <p:cNvPr id="22" name="圖片 21">
            <a:extLst>
              <a:ext uri="{FF2B5EF4-FFF2-40B4-BE49-F238E27FC236}">
                <a16:creationId xmlns:a16="http://schemas.microsoft.com/office/drawing/2014/main" id="{E7F2C517-9D7C-BF42-8230-82D96B2AA166}"/>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10809839" y="202790"/>
            <a:ext cx="6415933" cy="6415933"/>
          </a:xfrm>
          <a:prstGeom prst="rect">
            <a:avLst/>
          </a:prstGeom>
        </p:spPr>
      </p:pic>
      <p:sp>
        <p:nvSpPr>
          <p:cNvPr id="17" name="文字方塊 16">
            <a:extLst>
              <a:ext uri="{FF2B5EF4-FFF2-40B4-BE49-F238E27FC236}">
                <a16:creationId xmlns:a16="http://schemas.microsoft.com/office/drawing/2014/main" id="{DD54AAF2-49E1-8547-882C-62F4A0E74696}"/>
              </a:ext>
            </a:extLst>
          </p:cNvPr>
          <p:cNvSpPr txBox="1"/>
          <p:nvPr/>
        </p:nvSpPr>
        <p:spPr>
          <a:xfrm>
            <a:off x="1981200" y="7066415"/>
            <a:ext cx="14971776" cy="3406125"/>
          </a:xfrm>
          <a:prstGeom prst="rect">
            <a:avLst/>
          </a:prstGeom>
          <a:noFill/>
        </p:spPr>
        <p:txBody>
          <a:bodyPr wrap="square" rtlCol="0">
            <a:spAutoFit/>
          </a:bodyPr>
          <a:lstStyle/>
          <a:p>
            <a:r>
              <a:rPr kumimoji="1" lang="zh-TW" altLang="en-US" sz="4000" dirty="0">
                <a:latin typeface="Songti SC" panose="02010600040101010101" pitchFamily="2" charset="-122"/>
                <a:ea typeface="Songti SC" panose="02010600040101010101" pitchFamily="2" charset="-122"/>
              </a:rPr>
              <a:t>目的：</a:t>
            </a:r>
            <a:endParaRPr kumimoji="1" lang="en-US" altLang="zh-TW" sz="4000" dirty="0">
              <a:latin typeface="Songti SC" panose="02010600040101010101" pitchFamily="2" charset="-122"/>
              <a:ea typeface="Songti SC" panose="02010600040101010101" pitchFamily="2" charset="-122"/>
            </a:endParaRPr>
          </a:p>
          <a:p>
            <a:pPr marL="571500" indent="-571500">
              <a:lnSpc>
                <a:spcPts val="5300"/>
              </a:lnSpc>
              <a:buFont typeface="Arial" panose="020B0604020202020204" pitchFamily="34" charset="0"/>
              <a:buChar char="•"/>
            </a:pPr>
            <a:r>
              <a:rPr kumimoji="1" lang="zh-TW" altLang="en-US" sz="4000" dirty="0">
                <a:latin typeface="Songti SC" panose="02010600040101010101" pitchFamily="2" charset="-122"/>
                <a:ea typeface="Songti SC" panose="02010600040101010101" pitchFamily="2" charset="-122"/>
              </a:rPr>
              <a:t>提高</a:t>
            </a:r>
            <a:r>
              <a:rPr kumimoji="1" lang="en-US" altLang="zh-TW" sz="4000" dirty="0">
                <a:latin typeface="Songti SC" panose="02010600040101010101" pitchFamily="2" charset="-122"/>
                <a:ea typeface="Songti SC" panose="02010600040101010101" pitchFamily="2" charset="-122"/>
              </a:rPr>
              <a:t>B</a:t>
            </a:r>
            <a:r>
              <a:rPr kumimoji="1" lang="zh-TW" altLang="en-US" sz="4000" dirty="0">
                <a:latin typeface="Songti SC" panose="02010600040101010101" pitchFamily="2" charset="-122"/>
                <a:ea typeface="Songti SC" panose="02010600040101010101" pitchFamily="2" charset="-122"/>
              </a:rPr>
              <a:t>族群平日單筆購買金額</a:t>
            </a:r>
            <a:endParaRPr kumimoji="1" lang="en-US" altLang="zh-TW" sz="4000" dirty="0">
              <a:latin typeface="Songti SC" panose="02010600040101010101" pitchFamily="2" charset="-122"/>
              <a:ea typeface="Songti SC" panose="02010600040101010101" pitchFamily="2" charset="-122"/>
            </a:endParaRPr>
          </a:p>
          <a:p>
            <a:pPr marL="571500" indent="-571500">
              <a:lnSpc>
                <a:spcPts val="5300"/>
              </a:lnSpc>
              <a:buFont typeface="Arial" panose="020B0604020202020204" pitchFamily="34" charset="0"/>
              <a:buChar char="•"/>
            </a:pPr>
            <a:r>
              <a:rPr kumimoji="1" lang="zh-TW" altLang="en-US" sz="4000" dirty="0">
                <a:latin typeface="Songti SC" panose="02010600040101010101" pitchFamily="2" charset="-122"/>
                <a:ea typeface="Songti SC" panose="02010600040101010101" pitchFamily="2" charset="-122"/>
              </a:rPr>
              <a:t>透過</a:t>
            </a:r>
            <a:r>
              <a:rPr kumimoji="1" lang="zh-TW" altLang="en-US" sz="4000" dirty="0">
                <a:solidFill>
                  <a:srgbClr val="C00000"/>
                </a:solidFill>
                <a:latin typeface="Songti SC" panose="02010600040101010101" pitchFamily="2" charset="-122"/>
                <a:ea typeface="Songti SC" panose="02010600040101010101" pitchFamily="2" charset="-122"/>
              </a:rPr>
              <a:t>行銷活動</a:t>
            </a:r>
            <a:r>
              <a:rPr kumimoji="1" lang="zh-TW" altLang="en-US" sz="4000" dirty="0">
                <a:latin typeface="Songti SC" panose="02010600040101010101" pitchFamily="2" charset="-122"/>
                <a:ea typeface="Songti SC" panose="02010600040101010101" pitchFamily="2" charset="-122"/>
              </a:rPr>
              <a:t>提高對汐止區</a:t>
            </a:r>
            <a:r>
              <a:rPr kumimoji="1" lang="en-US" altLang="zh-TW" sz="4000" dirty="0">
                <a:latin typeface="Songti SC" panose="02010600040101010101" pitchFamily="2" charset="-122"/>
                <a:ea typeface="Songti SC" panose="02010600040101010101" pitchFamily="2" charset="-122"/>
              </a:rPr>
              <a:t>/</a:t>
            </a:r>
            <a:r>
              <a:rPr kumimoji="1" lang="zh-TW" altLang="en-US" sz="4000" dirty="0">
                <a:latin typeface="Songti SC" panose="02010600040101010101" pitchFamily="2" charset="-122"/>
                <a:ea typeface="Songti SC" panose="02010600040101010101" pitchFamily="2" charset="-122"/>
              </a:rPr>
              <a:t>南港區</a:t>
            </a:r>
            <a:r>
              <a:rPr kumimoji="1" lang="zh-TW" altLang="en-US" sz="4000" dirty="0">
                <a:solidFill>
                  <a:srgbClr val="C00000"/>
                </a:solidFill>
                <a:latin typeface="Songti SC" panose="02010600040101010101" pitchFamily="2" charset="-122"/>
                <a:ea typeface="Songti SC" panose="02010600040101010101" pitchFamily="2" charset="-122"/>
              </a:rPr>
              <a:t>學生</a:t>
            </a:r>
            <a:r>
              <a:rPr kumimoji="1" lang="zh-TW" altLang="en-US" sz="4000" dirty="0">
                <a:latin typeface="Songti SC" panose="02010600040101010101" pitchFamily="2" charset="-122"/>
                <a:ea typeface="Songti SC" panose="02010600040101010101" pitchFamily="2" charset="-122"/>
              </a:rPr>
              <a:t>及</a:t>
            </a:r>
            <a:r>
              <a:rPr kumimoji="1" lang="zh-TW" altLang="en-US" sz="4000" dirty="0">
                <a:solidFill>
                  <a:srgbClr val="C00000"/>
                </a:solidFill>
                <a:latin typeface="Songti SC" panose="02010600040101010101" pitchFamily="2" charset="-122"/>
                <a:ea typeface="Songti SC" panose="02010600040101010101" pitchFamily="2" charset="-122"/>
              </a:rPr>
              <a:t>上班族群</a:t>
            </a:r>
            <a:r>
              <a:rPr kumimoji="1" lang="zh-TW" altLang="en-US" sz="4000" dirty="0">
                <a:latin typeface="Songti SC" panose="02010600040101010101" pitchFamily="2" charset="-122"/>
                <a:ea typeface="Songti SC" panose="02010600040101010101" pitchFamily="2" charset="-122"/>
              </a:rPr>
              <a:t>忠誠度</a:t>
            </a:r>
            <a:endParaRPr kumimoji="1" lang="en-US" altLang="zh-TW" sz="4000" dirty="0">
              <a:latin typeface="Songti SC" panose="02010600040101010101" pitchFamily="2" charset="-122"/>
              <a:ea typeface="Songti SC" panose="02010600040101010101" pitchFamily="2" charset="-122"/>
            </a:endParaRPr>
          </a:p>
          <a:p>
            <a:pPr marL="571500" indent="-571500">
              <a:lnSpc>
                <a:spcPts val="5300"/>
              </a:lnSpc>
              <a:buFont typeface="Arial" panose="020B0604020202020204" pitchFamily="34" charset="0"/>
              <a:buChar char="•"/>
            </a:pPr>
            <a:r>
              <a:rPr kumimoji="1" lang="zh-TW" altLang="en-US" sz="4000" dirty="0">
                <a:latin typeface="Songti SC" panose="02010600040101010101" pitchFamily="2" charset="-122"/>
                <a:ea typeface="Songti SC" panose="02010600040101010101" pitchFamily="2" charset="-122"/>
              </a:rPr>
              <a:t>提升</a:t>
            </a:r>
            <a:r>
              <a:rPr kumimoji="1" lang="zh-TW" altLang="en-US" sz="4000" dirty="0">
                <a:solidFill>
                  <a:srgbClr val="C00000"/>
                </a:solidFill>
                <a:latin typeface="Songti SC" panose="02010600040101010101" pitchFamily="2" charset="-122"/>
                <a:ea typeface="Songti SC" panose="02010600040101010101" pitchFamily="2" charset="-122"/>
              </a:rPr>
              <a:t>品牌話題性</a:t>
            </a:r>
            <a:r>
              <a:rPr kumimoji="1" lang="zh-TW" altLang="en-US" sz="4000" dirty="0">
                <a:latin typeface="Songti SC" panose="02010600040101010101" pitchFamily="2" charset="-122"/>
                <a:ea typeface="Songti SC" panose="02010600040101010101" pitchFamily="2" charset="-122"/>
              </a:rPr>
              <a:t>以開發更多顧客</a:t>
            </a:r>
            <a:endParaRPr kumimoji="1" lang="en-US" altLang="zh-TW" sz="4000" dirty="0">
              <a:latin typeface="Songti SC" panose="02010600040101010101" pitchFamily="2" charset="-122"/>
              <a:ea typeface="Songti SC" panose="02010600040101010101" pitchFamily="2" charset="-122"/>
            </a:endParaRPr>
          </a:p>
          <a:p>
            <a:pPr marL="571500" indent="-571500">
              <a:lnSpc>
                <a:spcPts val="5300"/>
              </a:lnSpc>
              <a:buFont typeface="Arial" panose="020B0604020202020204" pitchFamily="34" charset="0"/>
              <a:buChar char="•"/>
            </a:pPr>
            <a:endParaRPr kumimoji="1" lang="zh-TW" altLang="en-US" sz="40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8153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6953 -0.3821 C -0.16181 -0.34737 -0.25399 -0.31203 -0.25087 -0.27793 C -0.24766 -0.24352 -0.09089 -0.22345 -0.05061 -0.177 C -0.01042 -0.1304 -0.01797 -0.02762 -0.00955 0.00185 C -0.00113 0.03148 -0.00061 0.01574 -1.47451E-17 -2.96296E-6 " pathEditMode="relative" rAng="0" ptsTypes="AAAAA">
                                      <p:cBhvr>
                                        <p:cTn id="6" dur="2000" fill="hold"/>
                                        <p:tgtEl>
                                          <p:spTgt spid="4"/>
                                        </p:tgtEl>
                                        <p:attrNameLst>
                                          <p:attrName>ppt_x</p:attrName>
                                          <p:attrName>ppt_y</p:attrName>
                                        </p:attrNameLst>
                                      </p:cBhvr>
                                      <p:rCtr x="-5590" y="20031"/>
                                    </p:animMotion>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checkerboard(across)">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Effect transition="in" filter="blinds(horizontal)">
                                      <p:cBhvr>
                                        <p:cTn id="16" dur="500"/>
                                        <p:tgtEl>
                                          <p:spTgt spid="1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Effect transition="in" filter="blinds(horizontal)">
                                      <p:cBhvr>
                                        <p:cTn id="21" dur="500"/>
                                        <p:tgtEl>
                                          <p:spTgt spid="1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7">
                                            <p:txEl>
                                              <p:pRg st="3" end="3"/>
                                            </p:txEl>
                                          </p:spTgt>
                                        </p:tgtEl>
                                        <p:attrNameLst>
                                          <p:attrName>style.visibility</p:attrName>
                                        </p:attrNameLst>
                                      </p:cBhvr>
                                      <p:to>
                                        <p:strVal val="visible"/>
                                      </p:to>
                                    </p:set>
                                    <p:animEffect transition="in" filter="blinds(horizontal)">
                                      <p:cBhvr>
                                        <p:cTn id="26"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7096646" y="250871"/>
            <a:ext cx="16262412" cy="1136658"/>
          </a:xfrm>
          <a:prstGeom prst="rect">
            <a:avLst/>
          </a:prstGeom>
        </p:spPr>
        <p:txBody>
          <a:bodyPr lIns="0" tIns="0" rIns="0" bIns="0" rtlCol="0" anchor="t">
            <a:spAutoFit/>
          </a:bodyPr>
          <a:lstStyle/>
          <a:p>
            <a:pPr>
              <a:lnSpc>
                <a:spcPct val="150000"/>
              </a:lnSpc>
            </a:pPr>
            <a:r>
              <a:rPr lang="en-US" sz="5400" kern="0" dirty="0" err="1">
                <a:solidFill>
                  <a:srgbClr val="000000"/>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cs typeface="Arial" panose="020B0604020202020204" pitchFamily="34" charset="0"/>
              </a:rPr>
              <a:t>忠誠顧客</a:t>
            </a:r>
            <a:endParaRPr lang="en-US" sz="5400" kern="0" dirty="0">
              <a:solidFill>
                <a:srgbClr val="000000"/>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cs typeface="Arial" panose="020B0604020202020204" pitchFamily="34" charset="0"/>
            </a:endParaRPr>
          </a:p>
        </p:txBody>
      </p:sp>
      <p:grpSp>
        <p:nvGrpSpPr>
          <p:cNvPr id="3" name="群組 2">
            <a:extLst>
              <a:ext uri="{FF2B5EF4-FFF2-40B4-BE49-F238E27FC236}">
                <a16:creationId xmlns:a16="http://schemas.microsoft.com/office/drawing/2014/main" id="{4BEB0F5D-B7CE-AF40-9000-69DD67676E79}"/>
              </a:ext>
            </a:extLst>
          </p:cNvPr>
          <p:cNvGrpSpPr/>
          <p:nvPr/>
        </p:nvGrpSpPr>
        <p:grpSpPr>
          <a:xfrm>
            <a:off x="2430484" y="1790824"/>
            <a:ext cx="5203899" cy="7664422"/>
            <a:chOff x="6573862" y="2622579"/>
            <a:chExt cx="5203899" cy="7664422"/>
          </a:xfrm>
        </p:grpSpPr>
        <p:sp>
          <p:nvSpPr>
            <p:cNvPr id="9" name="AutoShape 9"/>
            <p:cNvSpPr/>
            <p:nvPr/>
          </p:nvSpPr>
          <p:spPr>
            <a:xfrm>
              <a:off x="6573862" y="3162301"/>
              <a:ext cx="5203899" cy="7124700"/>
            </a:xfrm>
            <a:prstGeom prst="rect">
              <a:avLst/>
            </a:prstGeom>
            <a:solidFill>
              <a:srgbClr val="45AD7E"/>
            </a:solidFill>
          </p:spPr>
        </p:sp>
        <p:grpSp>
          <p:nvGrpSpPr>
            <p:cNvPr id="17" name="Group 17"/>
            <p:cNvGrpSpPr/>
            <p:nvPr/>
          </p:nvGrpSpPr>
          <p:grpSpPr>
            <a:xfrm>
              <a:off x="7345541" y="3707320"/>
              <a:ext cx="4262183" cy="6317532"/>
              <a:chOff x="245522" y="-1789402"/>
              <a:chExt cx="5682910" cy="8423377"/>
            </a:xfrm>
          </p:grpSpPr>
          <p:sp>
            <p:nvSpPr>
              <p:cNvPr id="19" name="TextBox 19"/>
              <p:cNvSpPr txBox="1"/>
              <p:nvPr/>
            </p:nvSpPr>
            <p:spPr>
              <a:xfrm>
                <a:off x="245522" y="5484943"/>
                <a:ext cx="4943781" cy="1149032"/>
              </a:xfrm>
              <a:prstGeom prst="rect">
                <a:avLst/>
              </a:prstGeom>
            </p:spPr>
            <p:txBody>
              <a:bodyPr wrap="square" lIns="0" tIns="0" rIns="0" bIns="0" rtlCol="0" anchor="t">
                <a:spAutoFit/>
              </a:bodyPr>
              <a:lstStyle/>
              <a:p>
                <a:r>
                  <a:rPr lang="en-US" altLang="zh-TW" sz="2800" dirty="0">
                    <a:latin typeface="Songti SC" panose="02010600040101010101" pitchFamily="2" charset="-122"/>
                    <a:ea typeface="Songti SC" panose="02010600040101010101" pitchFamily="2" charset="-122"/>
                  </a:rPr>
                  <a:t>=&gt; </a:t>
                </a:r>
                <a:r>
                  <a:rPr lang="zh-TW" altLang="zh-TW" sz="2800" dirty="0">
                    <a:latin typeface="Songti SC" panose="02010600040101010101" pitchFamily="2" charset="-122"/>
                    <a:ea typeface="Songti SC" panose="02010600040101010101" pitchFamily="2" charset="-122"/>
                  </a:rPr>
                  <a:t>針對</a:t>
                </a:r>
                <a:r>
                  <a:rPr lang="zh-TW" altLang="en-US" sz="2800" dirty="0">
                    <a:latin typeface="Songti SC" panose="02010600040101010101" pitchFamily="2" charset="-122"/>
                    <a:ea typeface="Songti SC" panose="02010600040101010101" pitchFamily="2" charset="-122"/>
                  </a:rPr>
                  <a:t>附近</a:t>
                </a:r>
                <a:r>
                  <a:rPr lang="zh-TW" altLang="zh-TW" sz="2800" dirty="0">
                    <a:latin typeface="Songti SC" panose="02010600040101010101" pitchFamily="2" charset="-122"/>
                    <a:ea typeface="Songti SC" panose="02010600040101010101" pitchFamily="2" charset="-122"/>
                  </a:rPr>
                  <a:t>學區學生做行銷</a:t>
                </a:r>
              </a:p>
            </p:txBody>
          </p:sp>
          <p:sp>
            <p:nvSpPr>
              <p:cNvPr id="18" name="TextBox 18"/>
              <p:cNvSpPr txBox="1"/>
              <p:nvPr/>
            </p:nvSpPr>
            <p:spPr>
              <a:xfrm>
                <a:off x="514255" y="-1789402"/>
                <a:ext cx="5414177" cy="1969771"/>
              </a:xfrm>
              <a:prstGeom prst="rect">
                <a:avLst/>
              </a:prstGeom>
            </p:spPr>
            <p:txBody>
              <a:bodyPr lIns="0" tIns="0" rIns="0" bIns="0" rtlCol="0" anchor="t">
                <a:spAutoFit/>
              </a:bodyPr>
              <a:lstStyle/>
              <a:p>
                <a:pPr lvl="0"/>
                <a:r>
                  <a:rPr lang="en-US" altLang="zh-TW" sz="4800" b="1" dirty="0" err="1">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rPr>
                  <a:t>學生不北宋</a:t>
                </a:r>
                <a:endParaRPr lang="en-US" altLang="zh-TW" sz="4800" b="1" dirty="0">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endParaRPr>
              </a:p>
              <a:p>
                <a:pPr lvl="0"/>
                <a:r>
                  <a:rPr lang="en-US" altLang="zh-TW" sz="4800" b="1" dirty="0" err="1">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rPr>
                  <a:t>優惠大放送</a:t>
                </a:r>
                <a:r>
                  <a:rPr lang="zh-TW" altLang="en-US" sz="4800" b="1" dirty="0">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rPr>
                  <a:t>！</a:t>
                </a:r>
                <a:endParaRPr lang="en-US" altLang="zh-TW" sz="4800" b="1" dirty="0">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endParaRPr>
              </a:p>
            </p:txBody>
          </p:sp>
        </p:grpSp>
        <p:grpSp>
          <p:nvGrpSpPr>
            <p:cNvPr id="33" name="群組 32">
              <a:extLst>
                <a:ext uri="{FF2B5EF4-FFF2-40B4-BE49-F238E27FC236}">
                  <a16:creationId xmlns:a16="http://schemas.microsoft.com/office/drawing/2014/main" id="{B4AADFD6-DD95-D44B-8BD2-33F270116077}"/>
                </a:ext>
              </a:extLst>
            </p:cNvPr>
            <p:cNvGrpSpPr/>
            <p:nvPr/>
          </p:nvGrpSpPr>
          <p:grpSpPr>
            <a:xfrm>
              <a:off x="7075107" y="2622579"/>
              <a:ext cx="908298" cy="908298"/>
              <a:chOff x="8729824" y="3453370"/>
              <a:chExt cx="908298" cy="908298"/>
            </a:xfrm>
          </p:grpSpPr>
          <p:sp>
            <p:nvSpPr>
              <p:cNvPr id="28" name="AutoShape 15">
                <a:extLst>
                  <a:ext uri="{FF2B5EF4-FFF2-40B4-BE49-F238E27FC236}">
                    <a16:creationId xmlns:a16="http://schemas.microsoft.com/office/drawing/2014/main" id="{E5DF2C80-13C3-7545-8A38-AC485AC1F418}"/>
                  </a:ext>
                </a:extLst>
              </p:cNvPr>
              <p:cNvSpPr/>
              <p:nvPr/>
            </p:nvSpPr>
            <p:spPr>
              <a:xfrm>
                <a:off x="8729824" y="3453370"/>
                <a:ext cx="908298" cy="908298"/>
              </a:xfrm>
              <a:prstGeom prst="rect">
                <a:avLst/>
              </a:prstGeom>
              <a:solidFill>
                <a:srgbClr val="17242D"/>
              </a:solidFill>
            </p:spPr>
          </p:sp>
          <p:sp>
            <p:nvSpPr>
              <p:cNvPr id="31" name="TextBox 16">
                <a:extLst>
                  <a:ext uri="{FF2B5EF4-FFF2-40B4-BE49-F238E27FC236}">
                    <a16:creationId xmlns:a16="http://schemas.microsoft.com/office/drawing/2014/main" id="{6D2D3E29-548C-F340-B11E-6B0155742DDA}"/>
                  </a:ext>
                </a:extLst>
              </p:cNvPr>
              <p:cNvSpPr txBox="1"/>
              <p:nvPr/>
            </p:nvSpPr>
            <p:spPr>
              <a:xfrm>
                <a:off x="8882121" y="3688263"/>
                <a:ext cx="619191" cy="497380"/>
              </a:xfrm>
              <a:prstGeom prst="rect">
                <a:avLst/>
              </a:prstGeom>
            </p:spPr>
            <p:txBody>
              <a:bodyPr lIns="0" tIns="0" rIns="0" bIns="0" rtlCol="0" anchor="t">
                <a:spAutoFit/>
              </a:bodyPr>
              <a:lstStyle/>
              <a:p>
                <a:pPr algn="ctr">
                  <a:lnSpc>
                    <a:spcPts val="3680"/>
                  </a:lnSpc>
                </a:pPr>
                <a:r>
                  <a:rPr lang="en-US" altLang="zh-TW" sz="3680" spc="-73" dirty="0">
                    <a:solidFill>
                      <a:srgbClr val="F0F0EE"/>
                    </a:solidFill>
                    <a:latin typeface="HK Grotesk Medium"/>
                  </a:rPr>
                  <a:t>1</a:t>
                </a:r>
                <a:endParaRPr lang="en-US" sz="3680" spc="-73" dirty="0">
                  <a:solidFill>
                    <a:srgbClr val="F0F0EE"/>
                  </a:solidFill>
                  <a:latin typeface="HK Grotesk Medium"/>
                </a:endParaRPr>
              </a:p>
            </p:txBody>
          </p:sp>
        </p:grpSp>
        <p:cxnSp>
          <p:nvCxnSpPr>
            <p:cNvPr id="35" name="直線接點 34">
              <a:extLst>
                <a:ext uri="{FF2B5EF4-FFF2-40B4-BE49-F238E27FC236}">
                  <a16:creationId xmlns:a16="http://schemas.microsoft.com/office/drawing/2014/main" id="{924D4C5E-14B9-B44F-A118-2C42DFC60BBE}"/>
                </a:ext>
              </a:extLst>
            </p:cNvPr>
            <p:cNvCxnSpPr/>
            <p:nvPr/>
          </p:nvCxnSpPr>
          <p:spPr>
            <a:xfrm>
              <a:off x="7088615" y="5407745"/>
              <a:ext cx="411076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A34B68A6-2ADE-E648-9862-E08E022339A7}"/>
                </a:ext>
              </a:extLst>
            </p:cNvPr>
            <p:cNvSpPr/>
            <p:nvPr/>
          </p:nvSpPr>
          <p:spPr>
            <a:xfrm>
              <a:off x="7176358" y="7331269"/>
              <a:ext cx="4199671" cy="1569660"/>
            </a:xfrm>
            <a:prstGeom prst="rect">
              <a:avLst/>
            </a:prstGeom>
          </p:spPr>
          <p:txBody>
            <a:bodyPr wrap="square">
              <a:spAutoFit/>
            </a:bodyPr>
            <a:lstStyle/>
            <a:p>
              <a:pPr algn="ctr"/>
              <a:r>
                <a:rPr lang="zh-TW" altLang="en-US" sz="3200" b="1" dirty="0">
                  <a:solidFill>
                    <a:schemeClr val="bg1">
                      <a:lumMod val="95000"/>
                    </a:schemeClr>
                  </a:solidFill>
                  <a:latin typeface="Songti SC" panose="02010600040101010101" pitchFamily="2" charset="-122"/>
                  <a:ea typeface="Songti SC" panose="02010600040101010101" pitchFamily="2" charset="-122"/>
                </a:rPr>
                <a:t>星期三</a:t>
              </a:r>
              <a:r>
                <a:rPr lang="zh-TW" altLang="zh-TW" sz="3200" b="1" dirty="0">
                  <a:solidFill>
                    <a:schemeClr val="bg1">
                      <a:lumMod val="95000"/>
                    </a:schemeClr>
                  </a:solidFill>
                  <a:latin typeface="Songti SC" panose="02010600040101010101" pitchFamily="2" charset="-122"/>
                  <a:ea typeface="Songti SC" panose="02010600040101010101" pitchFamily="2" charset="-122"/>
                </a:rPr>
                <a:t>持學生</a:t>
              </a:r>
              <a:r>
                <a:rPr lang="zh-TW" altLang="en-US" sz="3200" b="1" dirty="0">
                  <a:solidFill>
                    <a:schemeClr val="bg1">
                      <a:lumMod val="95000"/>
                    </a:schemeClr>
                  </a:solidFill>
                  <a:latin typeface="Songti SC" panose="02010600040101010101" pitchFamily="2" charset="-122"/>
                  <a:ea typeface="Songti SC" panose="02010600040101010101" pitchFamily="2" charset="-122"/>
                </a:rPr>
                <a:t>證</a:t>
              </a:r>
              <a:endParaRPr lang="en-US" altLang="zh-TW" sz="3200" b="1" dirty="0">
                <a:solidFill>
                  <a:schemeClr val="bg1">
                    <a:lumMod val="95000"/>
                  </a:schemeClr>
                </a:solidFill>
                <a:latin typeface="Songti SC" panose="02010600040101010101" pitchFamily="2" charset="-122"/>
                <a:ea typeface="Songti SC" panose="02010600040101010101" pitchFamily="2" charset="-122"/>
              </a:endParaRPr>
            </a:p>
            <a:p>
              <a:pPr algn="ctr"/>
              <a:r>
                <a:rPr lang="zh-TW" altLang="en-US" sz="3200" b="1" dirty="0">
                  <a:solidFill>
                    <a:schemeClr val="bg1">
                      <a:lumMod val="95000"/>
                    </a:schemeClr>
                  </a:solidFill>
                  <a:latin typeface="Songti SC" panose="02010600040101010101" pitchFamily="2" charset="-122"/>
                  <a:ea typeface="Songti SC" panose="02010600040101010101" pitchFamily="2" charset="-122"/>
                </a:rPr>
                <a:t>店內</a:t>
              </a:r>
              <a:r>
                <a:rPr lang="zh-TW" altLang="zh-TW" sz="3200" b="1" dirty="0">
                  <a:solidFill>
                    <a:schemeClr val="bg1">
                      <a:lumMod val="95000"/>
                    </a:schemeClr>
                  </a:solidFill>
                  <a:latin typeface="Songti SC" panose="02010600040101010101" pitchFamily="2" charset="-122"/>
                  <a:ea typeface="Songti SC" panose="02010600040101010101" pitchFamily="2" charset="-122"/>
                </a:rPr>
                <a:t>消費滿</a:t>
              </a:r>
              <a:r>
                <a:rPr lang="en-US" altLang="zh-TW" sz="3200" b="1" dirty="0">
                  <a:solidFill>
                    <a:schemeClr val="bg1">
                      <a:lumMod val="95000"/>
                    </a:schemeClr>
                  </a:solidFill>
                  <a:latin typeface="Songti SC" panose="02010600040101010101" pitchFamily="2" charset="-122"/>
                  <a:ea typeface="Songti SC" panose="02010600040101010101" pitchFamily="2" charset="-122"/>
                </a:rPr>
                <a:t>$499</a:t>
              </a:r>
              <a:r>
                <a:rPr lang="zh-TW" altLang="zh-TW" sz="3200" b="1" dirty="0">
                  <a:solidFill>
                    <a:schemeClr val="bg1">
                      <a:lumMod val="95000"/>
                    </a:schemeClr>
                  </a:solidFill>
                  <a:latin typeface="Songti SC" panose="02010600040101010101" pitchFamily="2" charset="-122"/>
                  <a:ea typeface="Songti SC" panose="02010600040101010101" pitchFamily="2" charset="-122"/>
                </a:rPr>
                <a:t>元即送</a:t>
              </a:r>
              <a:r>
                <a:rPr lang="zh-TW" altLang="en-US" sz="3200" b="1" dirty="0">
                  <a:solidFill>
                    <a:schemeClr val="bg1">
                      <a:lumMod val="95000"/>
                    </a:schemeClr>
                  </a:solidFill>
                  <a:latin typeface="Songti SC" panose="02010600040101010101" pitchFamily="2" charset="-122"/>
                  <a:ea typeface="Songti SC" panose="02010600040101010101" pitchFamily="2" charset="-122"/>
                </a:rPr>
                <a:t>商場</a:t>
              </a:r>
              <a:r>
                <a:rPr lang="zh-TW" altLang="zh-TW" sz="3200" b="1" dirty="0">
                  <a:solidFill>
                    <a:schemeClr val="bg1">
                      <a:lumMod val="95000"/>
                    </a:schemeClr>
                  </a:solidFill>
                  <a:latin typeface="Songti SC" panose="02010600040101010101" pitchFamily="2" charset="-122"/>
                  <a:ea typeface="Songti SC" panose="02010600040101010101" pitchFamily="2" charset="-122"/>
                </a:rPr>
                <a:t>餐廳</a:t>
              </a:r>
              <a:r>
                <a:rPr lang="en-US" altLang="zh-TW" sz="3200" b="1" dirty="0">
                  <a:solidFill>
                    <a:schemeClr val="bg1">
                      <a:lumMod val="95000"/>
                    </a:schemeClr>
                  </a:solidFill>
                  <a:latin typeface="Songti SC" panose="02010600040101010101" pitchFamily="2" charset="-122"/>
                  <a:ea typeface="Songti SC" panose="02010600040101010101" pitchFamily="2" charset="-122"/>
                </a:rPr>
                <a:t>$100</a:t>
              </a:r>
              <a:r>
                <a:rPr lang="zh-TW" altLang="zh-TW" sz="3200" b="1" dirty="0">
                  <a:solidFill>
                    <a:schemeClr val="bg1">
                      <a:lumMod val="95000"/>
                    </a:schemeClr>
                  </a:solidFill>
                  <a:latin typeface="Songti SC" panose="02010600040101010101" pitchFamily="2" charset="-122"/>
                  <a:ea typeface="Songti SC" panose="02010600040101010101" pitchFamily="2" charset="-122"/>
                </a:rPr>
                <a:t>抵用</a:t>
              </a:r>
              <a:r>
                <a:rPr lang="zh-TW" altLang="en-US" sz="3200" b="1" dirty="0">
                  <a:solidFill>
                    <a:schemeClr val="bg1">
                      <a:lumMod val="95000"/>
                    </a:schemeClr>
                  </a:solidFill>
                  <a:latin typeface="Songti SC" panose="02010600040101010101" pitchFamily="2" charset="-122"/>
                  <a:ea typeface="Songti SC" panose="02010600040101010101" pitchFamily="2" charset="-122"/>
                </a:rPr>
                <a:t>券</a:t>
              </a:r>
              <a:endParaRPr lang="en-US" altLang="zh-TW" sz="3200" b="1" dirty="0">
                <a:solidFill>
                  <a:schemeClr val="bg1">
                    <a:lumMod val="95000"/>
                  </a:schemeClr>
                </a:solidFill>
                <a:latin typeface="Songti SC" panose="02010600040101010101" pitchFamily="2" charset="-122"/>
                <a:ea typeface="Songti SC" panose="02010600040101010101" pitchFamily="2" charset="-122"/>
              </a:endParaRPr>
            </a:p>
          </p:txBody>
        </p:sp>
        <p:pic>
          <p:nvPicPr>
            <p:cNvPr id="43" name="圖片 42">
              <a:extLst>
                <a:ext uri="{FF2B5EF4-FFF2-40B4-BE49-F238E27FC236}">
                  <a16:creationId xmlns:a16="http://schemas.microsoft.com/office/drawing/2014/main" id="{80BEEF89-0917-BE4D-BB62-4B2CE25702A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45541" y="4769752"/>
              <a:ext cx="3558471" cy="3257055"/>
            </a:xfrm>
            <a:prstGeom prst="rect">
              <a:avLst/>
            </a:prstGeom>
          </p:spPr>
        </p:pic>
      </p:grpSp>
      <p:grpSp>
        <p:nvGrpSpPr>
          <p:cNvPr id="4" name="群組 3">
            <a:extLst>
              <a:ext uri="{FF2B5EF4-FFF2-40B4-BE49-F238E27FC236}">
                <a16:creationId xmlns:a16="http://schemas.microsoft.com/office/drawing/2014/main" id="{CC2FFFA7-2848-FB48-99E4-C36B96496700}"/>
              </a:ext>
            </a:extLst>
          </p:cNvPr>
          <p:cNvGrpSpPr/>
          <p:nvPr/>
        </p:nvGrpSpPr>
        <p:grpSpPr>
          <a:xfrm>
            <a:off x="9699620" y="1590008"/>
            <a:ext cx="5671891" cy="7865238"/>
            <a:chOff x="12087212" y="2421763"/>
            <a:chExt cx="5671891" cy="7865238"/>
          </a:xfrm>
        </p:grpSpPr>
        <p:sp>
          <p:nvSpPr>
            <p:cNvPr id="13" name="AutoShape 13"/>
            <p:cNvSpPr/>
            <p:nvPr/>
          </p:nvSpPr>
          <p:spPr>
            <a:xfrm>
              <a:off x="12087212" y="3162301"/>
              <a:ext cx="5203899" cy="7124700"/>
            </a:xfrm>
            <a:prstGeom prst="rect">
              <a:avLst/>
            </a:prstGeom>
            <a:solidFill>
              <a:srgbClr val="45AD7E"/>
            </a:solidFill>
          </p:spPr>
        </p:sp>
        <p:grpSp>
          <p:nvGrpSpPr>
            <p:cNvPr id="14" name="Group 14"/>
            <p:cNvGrpSpPr/>
            <p:nvPr/>
          </p:nvGrpSpPr>
          <p:grpSpPr>
            <a:xfrm>
              <a:off x="12595965" y="2654541"/>
              <a:ext cx="908298" cy="908298"/>
              <a:chOff x="0" y="0"/>
              <a:chExt cx="1211064" cy="1211064"/>
            </a:xfrm>
          </p:grpSpPr>
          <p:sp>
            <p:nvSpPr>
              <p:cNvPr id="15" name="AutoShape 15"/>
              <p:cNvSpPr/>
              <p:nvPr/>
            </p:nvSpPr>
            <p:spPr>
              <a:xfrm>
                <a:off x="0" y="0"/>
                <a:ext cx="1211064" cy="1211064"/>
              </a:xfrm>
              <a:prstGeom prst="rect">
                <a:avLst/>
              </a:prstGeom>
              <a:solidFill>
                <a:srgbClr val="17242D"/>
              </a:solidFill>
            </p:spPr>
          </p:sp>
          <p:sp>
            <p:nvSpPr>
              <p:cNvPr id="16" name="TextBox 16"/>
              <p:cNvSpPr txBox="1"/>
              <p:nvPr/>
            </p:nvSpPr>
            <p:spPr>
              <a:xfrm>
                <a:off x="230235" y="395677"/>
                <a:ext cx="825588" cy="669915"/>
              </a:xfrm>
              <a:prstGeom prst="rect">
                <a:avLst/>
              </a:prstGeom>
            </p:spPr>
            <p:txBody>
              <a:bodyPr lIns="0" tIns="0" rIns="0" bIns="0" rtlCol="0" anchor="t">
                <a:spAutoFit/>
              </a:bodyPr>
              <a:lstStyle/>
              <a:p>
                <a:pPr algn="ctr">
                  <a:lnSpc>
                    <a:spcPts val="3680"/>
                  </a:lnSpc>
                </a:pPr>
                <a:r>
                  <a:rPr lang="en-US" sz="3680" spc="-73" dirty="0">
                    <a:solidFill>
                      <a:srgbClr val="F0F0EE"/>
                    </a:solidFill>
                    <a:latin typeface="HK Grotesk Medium"/>
                  </a:rPr>
                  <a:t>2</a:t>
                </a:r>
              </a:p>
            </p:txBody>
          </p:sp>
        </p:grpSp>
        <p:sp>
          <p:nvSpPr>
            <p:cNvPr id="21" name="TextBox 21"/>
            <p:cNvSpPr txBox="1"/>
            <p:nvPr/>
          </p:nvSpPr>
          <p:spPr>
            <a:xfrm>
              <a:off x="12549440" y="3698799"/>
              <a:ext cx="4560395" cy="1477328"/>
            </a:xfrm>
            <a:prstGeom prst="rect">
              <a:avLst/>
            </a:prstGeom>
          </p:spPr>
          <p:txBody>
            <a:bodyPr wrap="square" lIns="0" tIns="0" rIns="0" bIns="0" rtlCol="0" anchor="t">
              <a:spAutoFit/>
            </a:bodyPr>
            <a:lstStyle>
              <a:defPPr>
                <a:defRPr lang="en-US"/>
              </a:defPPr>
              <a:lvl1pPr lvl="0">
                <a:defRPr sz="4800" b="1">
                  <a:solidFill>
                    <a:srgbClr val="F0F0EE"/>
                  </a:solidFill>
                  <a:effectLst>
                    <a:outerShdw blurRad="50800" dist="38100" dir="2700000" algn="tl" rotWithShape="0">
                      <a:prstClr val="black">
                        <a:alpha val="40000"/>
                      </a:prstClr>
                    </a:outerShdw>
                  </a:effectLst>
                  <a:latin typeface="Songti SC" panose="02010600040101010101" pitchFamily="2" charset="-122"/>
                  <a:ea typeface="Songti SC" panose="02010600040101010101" pitchFamily="2" charset="-122"/>
                </a:defRPr>
              </a:lvl1pPr>
            </a:lstStyle>
            <a:p>
              <a:r>
                <a:rPr lang="en-US" altLang="zh-TW" dirty="0"/>
                <a:t>Friday Night</a:t>
              </a:r>
            </a:p>
            <a:p>
              <a:r>
                <a:rPr lang="zh-TW" altLang="zh-TW" dirty="0"/>
                <a:t>大豐請你</a:t>
              </a:r>
              <a:r>
                <a:rPr lang="zh-TW" altLang="en-US" dirty="0"/>
                <a:t>喝起來！</a:t>
              </a:r>
              <a:endParaRPr lang="en-US" dirty="0"/>
            </a:p>
          </p:txBody>
        </p:sp>
        <p:cxnSp>
          <p:nvCxnSpPr>
            <p:cNvPr id="36" name="直線接點 35">
              <a:extLst>
                <a:ext uri="{FF2B5EF4-FFF2-40B4-BE49-F238E27FC236}">
                  <a16:creationId xmlns:a16="http://schemas.microsoft.com/office/drawing/2014/main" id="{088B1413-9BF4-AA4D-AF6B-4D5094ADF830}"/>
                </a:ext>
              </a:extLst>
            </p:cNvPr>
            <p:cNvCxnSpPr/>
            <p:nvPr/>
          </p:nvCxnSpPr>
          <p:spPr>
            <a:xfrm>
              <a:off x="12633776" y="5407745"/>
              <a:ext cx="411076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01613F91-B2F9-C642-8DB8-2B4C96BFB0B0}"/>
                </a:ext>
              </a:extLst>
            </p:cNvPr>
            <p:cNvSpPr/>
            <p:nvPr/>
          </p:nvSpPr>
          <p:spPr>
            <a:xfrm>
              <a:off x="12419845" y="7776815"/>
              <a:ext cx="4689990" cy="2123658"/>
            </a:xfrm>
            <a:prstGeom prst="rect">
              <a:avLst/>
            </a:prstGeom>
          </p:spPr>
          <p:txBody>
            <a:bodyPr wrap="square">
              <a:spAutoFit/>
            </a:bodyPr>
            <a:lstStyle/>
            <a:p>
              <a:pPr marL="457200" indent="-457200">
                <a:buFont typeface="Arial" panose="020B0604020202020204" pitchFamily="34" charset="0"/>
                <a:buChar char="•"/>
              </a:pPr>
              <a:r>
                <a:rPr lang="zh-TW" altLang="en-US" sz="2800" b="1" dirty="0">
                  <a:solidFill>
                    <a:schemeClr val="bg1">
                      <a:lumMod val="95000"/>
                    </a:schemeClr>
                  </a:solidFill>
                  <a:latin typeface="Songti SC" panose="02010600040101010101" pitchFamily="2" charset="-122"/>
                  <a:ea typeface="Songti SC" panose="02010600040101010101" pitchFamily="2" charset="-122"/>
                </a:rPr>
                <a:t>星期五</a:t>
              </a:r>
              <a:r>
                <a:rPr lang="zh-TW" altLang="zh-TW" sz="2800" b="1" dirty="0">
                  <a:solidFill>
                    <a:schemeClr val="bg1">
                      <a:lumMod val="95000"/>
                    </a:schemeClr>
                  </a:solidFill>
                  <a:latin typeface="Songti SC" panose="02010600040101010101" pitchFamily="2" charset="-122"/>
                  <a:ea typeface="Songti SC" panose="02010600040101010101" pitchFamily="2" charset="-122"/>
                </a:rPr>
                <a:t>買酒產品達</a:t>
              </a:r>
              <a:r>
                <a:rPr lang="en-US" altLang="zh-TW" sz="2800" b="1" dirty="0">
                  <a:solidFill>
                    <a:schemeClr val="bg1">
                      <a:lumMod val="95000"/>
                    </a:schemeClr>
                  </a:solidFill>
                  <a:latin typeface="Songti SC" panose="02010600040101010101" pitchFamily="2" charset="-122"/>
                  <a:ea typeface="Songti SC" panose="02010600040101010101" pitchFamily="2" charset="-122"/>
                </a:rPr>
                <a:t>$2000</a:t>
              </a:r>
              <a:r>
                <a:rPr lang="zh-TW" altLang="en-US" sz="2800" b="1" dirty="0">
                  <a:solidFill>
                    <a:schemeClr val="bg1">
                      <a:lumMod val="95000"/>
                    </a:schemeClr>
                  </a:solidFill>
                  <a:latin typeface="Songti SC" panose="02010600040101010101" pitchFamily="2" charset="-122"/>
                  <a:ea typeface="Songti SC" panose="02010600040101010101" pitchFamily="2" charset="-122"/>
                </a:rPr>
                <a:t>元</a:t>
              </a:r>
              <a:r>
                <a:rPr lang="zh-TW" altLang="zh-TW" sz="2800" b="1" dirty="0">
                  <a:solidFill>
                    <a:schemeClr val="bg1">
                      <a:lumMod val="95000"/>
                    </a:schemeClr>
                  </a:solidFill>
                  <a:latin typeface="Songti SC" panose="02010600040101010101" pitchFamily="2" charset="-122"/>
                  <a:ea typeface="Songti SC" panose="02010600040101010101" pitchFamily="2" charset="-122"/>
                </a:rPr>
                <a:t>即可送</a:t>
              </a:r>
              <a:r>
                <a:rPr lang="zh-TW" altLang="en-US" sz="2800" b="1" dirty="0">
                  <a:solidFill>
                    <a:schemeClr val="bg1">
                      <a:lumMod val="95000"/>
                    </a:schemeClr>
                  </a:solidFill>
                  <a:latin typeface="Songti SC" panose="02010600040101010101" pitchFamily="2" charset="-122"/>
                  <a:ea typeface="Songti SC" panose="02010600040101010101" pitchFamily="2" charset="-122"/>
                </a:rPr>
                <a:t>「酒品類</a:t>
              </a:r>
              <a:r>
                <a:rPr lang="en-US" altLang="zh-TW" sz="2800" b="1" dirty="0">
                  <a:solidFill>
                    <a:schemeClr val="bg1">
                      <a:lumMod val="95000"/>
                    </a:schemeClr>
                  </a:solidFill>
                  <a:latin typeface="Songti SC" panose="02010600040101010101" pitchFamily="2" charset="-122"/>
                  <a:ea typeface="Songti SC" panose="02010600040101010101" pitchFamily="2" charset="-122"/>
                </a:rPr>
                <a:t>9</a:t>
              </a:r>
              <a:r>
                <a:rPr lang="zh-TW" altLang="zh-TW" sz="2800" b="1" dirty="0">
                  <a:solidFill>
                    <a:schemeClr val="bg1">
                      <a:lumMod val="95000"/>
                    </a:schemeClr>
                  </a:solidFill>
                  <a:latin typeface="Songti SC" panose="02010600040101010101" pitchFamily="2" charset="-122"/>
                  <a:ea typeface="Songti SC" panose="02010600040101010101" pitchFamily="2" charset="-122"/>
                </a:rPr>
                <a:t>折券</a:t>
              </a:r>
              <a:r>
                <a:rPr lang="zh-TW" altLang="en-US" sz="2800" b="1" dirty="0">
                  <a:solidFill>
                    <a:schemeClr val="bg1">
                      <a:lumMod val="95000"/>
                    </a:schemeClr>
                  </a:solidFill>
                  <a:latin typeface="Songti SC" panose="02010600040101010101" pitchFamily="2" charset="-122"/>
                  <a:ea typeface="Songti SC" panose="02010600040101010101" pitchFamily="2" charset="-122"/>
                </a:rPr>
                <a:t>」</a:t>
              </a:r>
              <a:r>
                <a:rPr lang="en-US" altLang="zh-TW" sz="2400" b="1" dirty="0">
                  <a:solidFill>
                    <a:schemeClr val="bg1">
                      <a:lumMod val="95000"/>
                    </a:schemeClr>
                  </a:solidFill>
                  <a:latin typeface="Songti SC" panose="02010600040101010101" pitchFamily="2" charset="-122"/>
                  <a:ea typeface="Songti SC" panose="02010600040101010101" pitchFamily="2" charset="-122"/>
                </a:rPr>
                <a:t>(</a:t>
              </a:r>
              <a:r>
                <a:rPr lang="zh-TW" altLang="en-US" sz="2400" b="1" dirty="0">
                  <a:solidFill>
                    <a:schemeClr val="bg1">
                      <a:lumMod val="95000"/>
                    </a:schemeClr>
                  </a:solidFill>
                  <a:latin typeface="Songti SC" panose="02010600040101010101" pitchFamily="2" charset="-122"/>
                  <a:ea typeface="Songti SC" panose="02010600040101010101" pitchFamily="2" charset="-122"/>
                </a:rPr>
                <a:t>可免費</a:t>
              </a:r>
              <a:r>
                <a:rPr lang="zh-TW" altLang="zh-TW" sz="2400" b="1" dirty="0">
                  <a:solidFill>
                    <a:schemeClr val="bg1">
                      <a:lumMod val="95000"/>
                    </a:schemeClr>
                  </a:solidFill>
                  <a:latin typeface="Songti SC" panose="02010600040101010101" pitchFamily="2" charset="-122"/>
                  <a:ea typeface="Songti SC" panose="02010600040101010101" pitchFamily="2" charset="-122"/>
                </a:rPr>
                <a:t>宅配到</a:t>
              </a:r>
              <a:r>
                <a:rPr lang="zh-TW" altLang="en-US" sz="2400" b="1" dirty="0">
                  <a:solidFill>
                    <a:schemeClr val="bg1">
                      <a:lumMod val="95000"/>
                    </a:schemeClr>
                  </a:solidFill>
                  <a:latin typeface="Songti SC" panose="02010600040101010101" pitchFamily="2" charset="-122"/>
                  <a:ea typeface="Songti SC" panose="02010600040101010101" pitchFamily="2" charset="-122"/>
                </a:rPr>
                <a:t>府服務</a:t>
              </a:r>
              <a:r>
                <a:rPr lang="en-US" altLang="zh-TW" sz="2400" b="1" dirty="0">
                  <a:solidFill>
                    <a:schemeClr val="bg1">
                      <a:lumMod val="95000"/>
                    </a:schemeClr>
                  </a:solidFill>
                  <a:latin typeface="Songti SC" panose="02010600040101010101" pitchFamily="2" charset="-122"/>
                  <a:ea typeface="Songti SC" panose="02010600040101010101" pitchFamily="2" charset="-122"/>
                </a:rPr>
                <a:t>)</a:t>
              </a:r>
            </a:p>
            <a:p>
              <a:pPr marL="457200" indent="-457200">
                <a:buFont typeface="Arial" panose="020B0604020202020204" pitchFamily="34" charset="0"/>
                <a:buChar char="•"/>
              </a:pPr>
              <a:endParaRPr lang="en-US" altLang="zh-TW" sz="2400" b="1" dirty="0">
                <a:solidFill>
                  <a:schemeClr val="bg1">
                    <a:lumMod val="95000"/>
                  </a:schemeClr>
                </a:solidFill>
                <a:latin typeface="Songti SC" panose="02010600040101010101" pitchFamily="2" charset="-122"/>
                <a:ea typeface="Songti SC" panose="02010600040101010101" pitchFamily="2" charset="-122"/>
              </a:endParaRPr>
            </a:p>
            <a:p>
              <a:pPr marL="457200" indent="-457200">
                <a:buFont typeface="Arial" panose="020B0604020202020204" pitchFamily="34" charset="0"/>
                <a:buChar char="•"/>
              </a:pPr>
              <a:r>
                <a:rPr lang="zh-TW" altLang="en-US" sz="2800" b="1" dirty="0">
                  <a:solidFill>
                    <a:schemeClr val="bg1">
                      <a:lumMod val="95000"/>
                    </a:schemeClr>
                  </a:solidFill>
                  <a:latin typeface="Songti SC" panose="02010600040101010101" pitchFamily="2" charset="-122"/>
                  <a:ea typeface="Songti SC" panose="02010600040101010101" pitchFamily="2" charset="-122"/>
                </a:rPr>
                <a:t>商場內指定餐廳免開瓶費</a:t>
              </a:r>
              <a:endParaRPr lang="zh-TW" altLang="zh-TW" sz="2800" b="1" dirty="0">
                <a:solidFill>
                  <a:schemeClr val="bg1">
                    <a:lumMod val="95000"/>
                  </a:schemeClr>
                </a:solidFill>
                <a:latin typeface="Songti SC" panose="02010600040101010101" pitchFamily="2" charset="-122"/>
                <a:ea typeface="Songti SC" panose="02010600040101010101" pitchFamily="2" charset="-122"/>
              </a:endParaRPr>
            </a:p>
          </p:txBody>
        </p:sp>
        <p:pic>
          <p:nvPicPr>
            <p:cNvPr id="54" name="圖片 53">
              <a:extLst>
                <a:ext uri="{FF2B5EF4-FFF2-40B4-BE49-F238E27FC236}">
                  <a16:creationId xmlns:a16="http://schemas.microsoft.com/office/drawing/2014/main" id="{C8535495-0A02-754A-9324-303E2D514A0E}"/>
                </a:ext>
              </a:extLst>
            </p:cNvPr>
            <p:cNvPicPr>
              <a:picLocks noChangeAspect="1"/>
            </p:cNvPicPr>
            <p:nvPr/>
          </p:nvPicPr>
          <p:blipFill>
            <a:blip r:embed="rId4"/>
            <a:stretch>
              <a:fillRect/>
            </a:stretch>
          </p:blipFill>
          <p:spPr>
            <a:xfrm>
              <a:off x="12729210" y="5623035"/>
              <a:ext cx="4186742" cy="1877046"/>
            </a:xfrm>
            <a:prstGeom prst="rect">
              <a:avLst/>
            </a:prstGeom>
          </p:spPr>
        </p:pic>
        <p:pic>
          <p:nvPicPr>
            <p:cNvPr id="56" name="圖片 55">
              <a:extLst>
                <a:ext uri="{FF2B5EF4-FFF2-40B4-BE49-F238E27FC236}">
                  <a16:creationId xmlns:a16="http://schemas.microsoft.com/office/drawing/2014/main" id="{38D74CD9-5E13-A742-9972-554ED69D74D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239111">
              <a:off x="16072802" y="2421763"/>
              <a:ext cx="1686301" cy="1686301"/>
            </a:xfrm>
            <a:prstGeom prst="rect">
              <a:avLst/>
            </a:prstGeom>
          </p:spPr>
        </p:pic>
      </p:grpSp>
      <p:sp>
        <p:nvSpPr>
          <p:cNvPr id="60" name="矩形 59">
            <a:extLst>
              <a:ext uri="{FF2B5EF4-FFF2-40B4-BE49-F238E27FC236}">
                <a16:creationId xmlns:a16="http://schemas.microsoft.com/office/drawing/2014/main" id="{3CCF162F-FAC8-F844-911D-76D95EF460B6}"/>
              </a:ext>
            </a:extLst>
          </p:cNvPr>
          <p:cNvSpPr/>
          <p:nvPr/>
        </p:nvSpPr>
        <p:spPr>
          <a:xfrm>
            <a:off x="1779624" y="5709504"/>
            <a:ext cx="3830214" cy="584775"/>
          </a:xfrm>
          <a:prstGeom prst="rect">
            <a:avLst/>
          </a:prstGeom>
        </p:spPr>
        <p:txBody>
          <a:bodyPr wrap="square">
            <a:spAutoFit/>
          </a:bodyPr>
          <a:lstStyle/>
          <a:p>
            <a:endParaRPr lang="en-US" altLang="zh-TW" sz="3200" b="1" dirty="0">
              <a:solidFill>
                <a:schemeClr val="bg1">
                  <a:lumMod val="95000"/>
                </a:schemeClr>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24922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17" name="AutoShape 2">
            <a:extLst>
              <a:ext uri="{FF2B5EF4-FFF2-40B4-BE49-F238E27FC236}">
                <a16:creationId xmlns:a16="http://schemas.microsoft.com/office/drawing/2014/main" id="{C55100B1-777A-7445-B486-E0F97E84A83B}"/>
              </a:ext>
            </a:extLst>
          </p:cNvPr>
          <p:cNvSpPr/>
          <p:nvPr/>
        </p:nvSpPr>
        <p:spPr>
          <a:xfrm>
            <a:off x="0" y="6057317"/>
            <a:ext cx="18288000" cy="2693212"/>
          </a:xfrm>
          <a:prstGeom prst="rect">
            <a:avLst/>
          </a:prstGeom>
          <a:solidFill>
            <a:srgbClr val="45AD7E"/>
          </a:solidFill>
        </p:spPr>
      </p:sp>
      <p:sp>
        <p:nvSpPr>
          <p:cNvPr id="2" name="AutoShape 2"/>
          <p:cNvSpPr/>
          <p:nvPr/>
        </p:nvSpPr>
        <p:spPr>
          <a:xfrm>
            <a:off x="0" y="1973762"/>
            <a:ext cx="18288000" cy="2693213"/>
          </a:xfrm>
          <a:prstGeom prst="rect">
            <a:avLst/>
          </a:prstGeom>
          <a:solidFill>
            <a:srgbClr val="45AD7E"/>
          </a:solidFill>
        </p:spPr>
      </p:sp>
      <p:sp>
        <p:nvSpPr>
          <p:cNvPr id="3" name="TextBox 3"/>
          <p:cNvSpPr txBox="1"/>
          <p:nvPr/>
        </p:nvSpPr>
        <p:spPr>
          <a:xfrm>
            <a:off x="6220209" y="143105"/>
            <a:ext cx="14705227" cy="1433919"/>
          </a:xfrm>
          <a:prstGeom prst="rect">
            <a:avLst/>
          </a:prstGeom>
        </p:spPr>
        <p:txBody>
          <a:bodyPr lIns="0" tIns="0" rIns="0" bIns="0" rtlCol="0" anchor="t">
            <a:spAutoFit/>
          </a:bodyPr>
          <a:lstStyle/>
          <a:p>
            <a:pPr>
              <a:lnSpc>
                <a:spcPts val="11759"/>
              </a:lnSpc>
            </a:pPr>
            <a:r>
              <a:rPr lang="en-US" sz="8000" b="1" spc="-195" dirty="0">
                <a:solidFill>
                  <a:srgbClr val="F0F0EE"/>
                </a:solidFill>
                <a:latin typeface="Songti SC" panose="02010600040101010101" pitchFamily="2" charset="-122"/>
                <a:ea typeface="Songti SC" panose="02010600040101010101" pitchFamily="2" charset="-122"/>
              </a:rPr>
              <a:t>－</a:t>
            </a:r>
            <a:r>
              <a:rPr lang="en-US" sz="8000" b="1" spc="-195" dirty="0" err="1">
                <a:solidFill>
                  <a:srgbClr val="F0F0EE"/>
                </a:solidFill>
                <a:latin typeface="Songti SC" panose="02010600040101010101" pitchFamily="2" charset="-122"/>
                <a:ea typeface="Songti SC" panose="02010600040101010101" pitchFamily="2" charset="-122"/>
              </a:rPr>
              <a:t>搭售組合</a:t>
            </a:r>
            <a:r>
              <a:rPr lang="en-US" sz="8000" b="1" spc="-195" dirty="0">
                <a:solidFill>
                  <a:srgbClr val="F0F0EE"/>
                </a:solidFill>
                <a:latin typeface="Songti SC" panose="02010600040101010101" pitchFamily="2" charset="-122"/>
                <a:ea typeface="Songti SC" panose="02010600040101010101" pitchFamily="2" charset="-122"/>
              </a:rPr>
              <a:t>－</a:t>
            </a:r>
          </a:p>
        </p:txBody>
      </p:sp>
      <p:sp>
        <p:nvSpPr>
          <p:cNvPr id="5" name="12 點星形 4">
            <a:extLst>
              <a:ext uri="{FF2B5EF4-FFF2-40B4-BE49-F238E27FC236}">
                <a16:creationId xmlns:a16="http://schemas.microsoft.com/office/drawing/2014/main" id="{4C613916-06BB-0047-A91D-5892EE886074}"/>
              </a:ext>
            </a:extLst>
          </p:cNvPr>
          <p:cNvSpPr/>
          <p:nvPr/>
        </p:nvSpPr>
        <p:spPr>
          <a:xfrm rot="680493">
            <a:off x="15039437" y="1500620"/>
            <a:ext cx="2738647" cy="1389104"/>
          </a:xfrm>
          <a:prstGeom prst="star12">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TW" altLang="en-US" sz="3200" dirty="0">
                <a:latin typeface="Songti SC" panose="02010600040101010101" pitchFamily="2" charset="-122"/>
                <a:ea typeface="Songti SC" panose="02010600040101010101" pitchFamily="2" charset="-122"/>
              </a:rPr>
              <a:t>組合價</a:t>
            </a:r>
          </a:p>
        </p:txBody>
      </p:sp>
      <p:grpSp>
        <p:nvGrpSpPr>
          <p:cNvPr id="18" name="群組 17">
            <a:extLst>
              <a:ext uri="{FF2B5EF4-FFF2-40B4-BE49-F238E27FC236}">
                <a16:creationId xmlns:a16="http://schemas.microsoft.com/office/drawing/2014/main" id="{BBF7541F-49CE-6245-BF2B-ED962C5DA3E9}"/>
              </a:ext>
            </a:extLst>
          </p:cNvPr>
          <p:cNvGrpSpPr/>
          <p:nvPr/>
        </p:nvGrpSpPr>
        <p:grpSpPr>
          <a:xfrm>
            <a:off x="1033276" y="5997368"/>
            <a:ext cx="15831670" cy="3605422"/>
            <a:chOff x="1033276" y="5997368"/>
            <a:chExt cx="15831670" cy="3605422"/>
          </a:xfrm>
        </p:grpSpPr>
        <p:sp>
          <p:nvSpPr>
            <p:cNvPr id="41" name="文字方塊 40">
              <a:extLst>
                <a:ext uri="{FF2B5EF4-FFF2-40B4-BE49-F238E27FC236}">
                  <a16:creationId xmlns:a16="http://schemas.microsoft.com/office/drawing/2014/main" id="{B285116D-00B9-6B47-BD7E-365B39B6C5DC}"/>
                </a:ext>
              </a:extLst>
            </p:cNvPr>
            <p:cNvSpPr txBox="1"/>
            <p:nvPr/>
          </p:nvSpPr>
          <p:spPr>
            <a:xfrm>
              <a:off x="7853280" y="9079570"/>
              <a:ext cx="5263560" cy="523220"/>
            </a:xfrm>
            <a:prstGeom prst="rect">
              <a:avLst/>
            </a:prstGeom>
            <a:noFill/>
          </p:spPr>
          <p:txBody>
            <a:bodyPr wrap="square" rtlCol="0">
              <a:spAutoFit/>
            </a:bodyPr>
            <a:lstStyle/>
            <a:p>
              <a:r>
                <a:rPr kumimoji="1" lang="en-US" altLang="zh-TW" sz="2800" dirty="0">
                  <a:solidFill>
                    <a:schemeClr val="bg1"/>
                  </a:solidFill>
                  <a:latin typeface="Songti SC" panose="02010600040101010101" pitchFamily="2" charset="-122"/>
                  <a:ea typeface="Songti SC" panose="02010600040101010101" pitchFamily="2" charset="-122"/>
                </a:rPr>
                <a:t>#560201</a:t>
              </a:r>
              <a:r>
                <a:rPr kumimoji="1" lang="zh-TW" altLang="en-US" sz="2800" dirty="0">
                  <a:solidFill>
                    <a:schemeClr val="bg1"/>
                  </a:solidFill>
                  <a:latin typeface="Songti SC" panose="02010600040101010101" pitchFamily="2" charset="-122"/>
                  <a:ea typeface="Songti SC" panose="02010600040101010101" pitchFamily="2" charset="-122"/>
                </a:rPr>
                <a:t>推估是酒類</a:t>
              </a:r>
            </a:p>
          </p:txBody>
        </p:sp>
        <p:pic>
          <p:nvPicPr>
            <p:cNvPr id="6" name="圖片 5">
              <a:extLst>
                <a:ext uri="{FF2B5EF4-FFF2-40B4-BE49-F238E27FC236}">
                  <a16:creationId xmlns:a16="http://schemas.microsoft.com/office/drawing/2014/main" id="{254F6AD7-A195-7344-B256-D5B579FC6792}"/>
                </a:ext>
              </a:extLst>
            </p:cNvPr>
            <p:cNvPicPr>
              <a:picLocks noChangeAspect="1"/>
            </p:cNvPicPr>
            <p:nvPr/>
          </p:nvPicPr>
          <p:blipFill>
            <a:blip r:embed="rId3"/>
            <a:stretch>
              <a:fillRect/>
            </a:stretch>
          </p:blipFill>
          <p:spPr>
            <a:xfrm>
              <a:off x="7418702" y="5997368"/>
              <a:ext cx="2846689" cy="1751809"/>
            </a:xfrm>
            <a:prstGeom prst="rect">
              <a:avLst/>
            </a:prstGeom>
          </p:spPr>
        </p:pic>
        <p:pic>
          <p:nvPicPr>
            <p:cNvPr id="8" name="圖片 7">
              <a:extLst>
                <a:ext uri="{FF2B5EF4-FFF2-40B4-BE49-F238E27FC236}">
                  <a16:creationId xmlns:a16="http://schemas.microsoft.com/office/drawing/2014/main" id="{E9C94DAD-F298-2C48-8A41-515A3B90703C}"/>
                </a:ext>
              </a:extLst>
            </p:cNvPr>
            <p:cNvPicPr>
              <a:picLocks noChangeAspect="1"/>
            </p:cNvPicPr>
            <p:nvPr/>
          </p:nvPicPr>
          <p:blipFill>
            <a:blip r:embed="rId4"/>
            <a:stretch>
              <a:fillRect/>
            </a:stretch>
          </p:blipFill>
          <p:spPr>
            <a:xfrm>
              <a:off x="1203667" y="6185980"/>
              <a:ext cx="2540000" cy="2540000"/>
            </a:xfrm>
            <a:prstGeom prst="rect">
              <a:avLst/>
            </a:prstGeom>
          </p:spPr>
        </p:pic>
        <p:pic>
          <p:nvPicPr>
            <p:cNvPr id="10" name="圖片 9">
              <a:extLst>
                <a:ext uri="{FF2B5EF4-FFF2-40B4-BE49-F238E27FC236}">
                  <a16:creationId xmlns:a16="http://schemas.microsoft.com/office/drawing/2014/main" id="{7C5DEE47-FA4D-4E45-9DF7-540B43DE3856}"/>
                </a:ext>
              </a:extLst>
            </p:cNvPr>
            <p:cNvPicPr>
              <a:picLocks noChangeAspect="1"/>
            </p:cNvPicPr>
            <p:nvPr/>
          </p:nvPicPr>
          <p:blipFill>
            <a:blip r:embed="rId5"/>
            <a:stretch>
              <a:fillRect/>
            </a:stretch>
          </p:blipFill>
          <p:spPr>
            <a:xfrm>
              <a:off x="3998583" y="6758413"/>
              <a:ext cx="1736420" cy="1736420"/>
            </a:xfrm>
            <a:prstGeom prst="rect">
              <a:avLst/>
            </a:prstGeom>
          </p:spPr>
        </p:pic>
        <p:pic>
          <p:nvPicPr>
            <p:cNvPr id="13" name="圖片 12">
              <a:extLst>
                <a:ext uri="{FF2B5EF4-FFF2-40B4-BE49-F238E27FC236}">
                  <a16:creationId xmlns:a16="http://schemas.microsoft.com/office/drawing/2014/main" id="{D5F21FF7-F885-A04F-9973-A6CF7A02FD61}"/>
                </a:ext>
              </a:extLst>
            </p:cNvPr>
            <p:cNvPicPr>
              <a:picLocks noChangeAspect="1"/>
            </p:cNvPicPr>
            <p:nvPr/>
          </p:nvPicPr>
          <p:blipFill>
            <a:blip r:embed="rId6"/>
            <a:stretch>
              <a:fillRect/>
            </a:stretch>
          </p:blipFill>
          <p:spPr>
            <a:xfrm>
              <a:off x="8549678" y="7025775"/>
              <a:ext cx="3558119" cy="1865541"/>
            </a:xfrm>
            <a:prstGeom prst="rect">
              <a:avLst/>
            </a:prstGeom>
          </p:spPr>
        </p:pic>
        <p:pic>
          <p:nvPicPr>
            <p:cNvPr id="23" name="圖片 22">
              <a:extLst>
                <a:ext uri="{FF2B5EF4-FFF2-40B4-BE49-F238E27FC236}">
                  <a16:creationId xmlns:a16="http://schemas.microsoft.com/office/drawing/2014/main" id="{5E959FE9-AB05-6546-AA4B-EA64919BF89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962857" y="7030666"/>
              <a:ext cx="1323125" cy="1323125"/>
            </a:xfrm>
            <a:prstGeom prst="rect">
              <a:avLst/>
            </a:prstGeom>
          </p:spPr>
        </p:pic>
        <p:pic>
          <p:nvPicPr>
            <p:cNvPr id="24" name="圖片 23">
              <a:extLst>
                <a:ext uri="{FF2B5EF4-FFF2-40B4-BE49-F238E27FC236}">
                  <a16:creationId xmlns:a16="http://schemas.microsoft.com/office/drawing/2014/main" id="{09F907F0-9710-014B-92BE-4FAF8AD2367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2176698" y="6448011"/>
              <a:ext cx="1880284" cy="1880284"/>
            </a:xfrm>
            <a:prstGeom prst="rect">
              <a:avLst/>
            </a:prstGeom>
          </p:spPr>
        </p:pic>
        <p:pic>
          <p:nvPicPr>
            <p:cNvPr id="25" name="圖片 24">
              <a:extLst>
                <a:ext uri="{FF2B5EF4-FFF2-40B4-BE49-F238E27FC236}">
                  <a16:creationId xmlns:a16="http://schemas.microsoft.com/office/drawing/2014/main" id="{0FB12A3E-0999-394C-9D05-348E1CAD219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13401545" y="6530759"/>
              <a:ext cx="3463401" cy="2501345"/>
            </a:xfrm>
            <a:prstGeom prst="rect">
              <a:avLst/>
            </a:prstGeom>
          </p:spPr>
        </p:pic>
        <p:sp>
          <p:nvSpPr>
            <p:cNvPr id="14" name="矩形 13">
              <a:extLst>
                <a:ext uri="{FF2B5EF4-FFF2-40B4-BE49-F238E27FC236}">
                  <a16:creationId xmlns:a16="http://schemas.microsoft.com/office/drawing/2014/main" id="{21A6AC42-A660-6E44-BE0A-2DC1B3D66064}"/>
                </a:ext>
              </a:extLst>
            </p:cNvPr>
            <p:cNvSpPr/>
            <p:nvPr/>
          </p:nvSpPr>
          <p:spPr>
            <a:xfrm>
              <a:off x="1033276" y="9032104"/>
              <a:ext cx="6252706" cy="523220"/>
            </a:xfrm>
            <a:prstGeom prst="rect">
              <a:avLst/>
            </a:prstGeom>
            <a:noFill/>
          </p:spPr>
          <p:txBody>
            <a:bodyPr wrap="square" rtlCol="0">
              <a:spAutoFit/>
            </a:bodyPr>
            <a:lstStyle/>
            <a:p>
              <a:r>
                <a:rPr kumimoji="1" lang="en-US" altLang="zh-TW" sz="2800" dirty="0">
                  <a:solidFill>
                    <a:schemeClr val="bg1"/>
                  </a:solidFill>
                  <a:latin typeface="Songti SC" panose="02010600040101010101" pitchFamily="2" charset="-122"/>
                  <a:ea typeface="Songti SC" panose="02010600040101010101" pitchFamily="2" charset="-122"/>
                </a:rPr>
                <a:t>#560336 30~40</a:t>
              </a:r>
              <a:r>
                <a:rPr kumimoji="1" lang="zh-TW" altLang="en-US" sz="2800" dirty="0">
                  <a:solidFill>
                    <a:schemeClr val="bg1"/>
                  </a:solidFill>
                  <a:latin typeface="Songti SC" panose="02010600040101010101" pitchFamily="2" charset="-122"/>
                  <a:ea typeface="Songti SC" panose="02010600040101010101" pitchFamily="2" charset="-122"/>
                </a:rPr>
                <a:t>歲買比較多</a:t>
              </a:r>
              <a:endParaRPr kumimoji="1" lang="en-US" altLang="zh-TW" sz="2800" dirty="0">
                <a:solidFill>
                  <a:schemeClr val="bg1"/>
                </a:solidFill>
                <a:latin typeface="Songti SC" panose="02010600040101010101" pitchFamily="2" charset="-122"/>
                <a:ea typeface="Songti SC" panose="02010600040101010101" pitchFamily="2" charset="-122"/>
              </a:endParaRPr>
            </a:p>
          </p:txBody>
        </p:sp>
        <p:sp>
          <p:nvSpPr>
            <p:cNvPr id="28" name="矩形 27">
              <a:extLst>
                <a:ext uri="{FF2B5EF4-FFF2-40B4-BE49-F238E27FC236}">
                  <a16:creationId xmlns:a16="http://schemas.microsoft.com/office/drawing/2014/main" id="{A5FCC168-25BB-C14F-AD5E-2E7D69BE7D4E}"/>
                </a:ext>
              </a:extLst>
            </p:cNvPr>
            <p:cNvSpPr/>
            <p:nvPr/>
          </p:nvSpPr>
          <p:spPr>
            <a:xfrm>
              <a:off x="14277254" y="8952693"/>
              <a:ext cx="1980029" cy="523220"/>
            </a:xfrm>
            <a:prstGeom prst="rect">
              <a:avLst/>
            </a:prstGeom>
          </p:spPr>
          <p:txBody>
            <a:bodyPr wrap="none">
              <a:spAutoFit/>
            </a:bodyPr>
            <a:lstStyle/>
            <a:p>
              <a:r>
                <a:rPr kumimoji="1" lang="zh-TW" altLang="en-US" sz="2800" dirty="0">
                  <a:solidFill>
                    <a:schemeClr val="bg1"/>
                  </a:solidFill>
                  <a:latin typeface="Songti SC" panose="02010600040101010101" pitchFamily="2" charset="-122"/>
                  <a:ea typeface="Songti SC" panose="02010600040101010101" pitchFamily="2" charset="-122"/>
                </a:rPr>
                <a:t>做「搭售」</a:t>
              </a:r>
            </a:p>
          </p:txBody>
        </p:sp>
      </p:grpSp>
      <p:grpSp>
        <p:nvGrpSpPr>
          <p:cNvPr id="19" name="群組 18">
            <a:extLst>
              <a:ext uri="{FF2B5EF4-FFF2-40B4-BE49-F238E27FC236}">
                <a16:creationId xmlns:a16="http://schemas.microsoft.com/office/drawing/2014/main" id="{020BE5A4-48E8-C94A-BB19-AE7B1D33189E}"/>
              </a:ext>
            </a:extLst>
          </p:cNvPr>
          <p:cNvGrpSpPr/>
          <p:nvPr/>
        </p:nvGrpSpPr>
        <p:grpSpPr>
          <a:xfrm>
            <a:off x="875094" y="2274662"/>
            <a:ext cx="15805563" cy="3514886"/>
            <a:chOff x="875094" y="2274662"/>
            <a:chExt cx="15805563" cy="3514886"/>
          </a:xfrm>
        </p:grpSpPr>
        <p:pic>
          <p:nvPicPr>
            <p:cNvPr id="9" name="圖片 8">
              <a:extLst>
                <a:ext uri="{FF2B5EF4-FFF2-40B4-BE49-F238E27FC236}">
                  <a16:creationId xmlns:a16="http://schemas.microsoft.com/office/drawing/2014/main" id="{6055E943-9994-3943-B20B-70ED1882C965}"/>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13217256" y="2294292"/>
              <a:ext cx="3463401" cy="2501345"/>
            </a:xfrm>
            <a:prstGeom prst="rect">
              <a:avLst/>
            </a:prstGeom>
          </p:spPr>
        </p:pic>
        <p:pic>
          <p:nvPicPr>
            <p:cNvPr id="11" name="圖片 10">
              <a:extLst>
                <a:ext uri="{FF2B5EF4-FFF2-40B4-BE49-F238E27FC236}">
                  <a16:creationId xmlns:a16="http://schemas.microsoft.com/office/drawing/2014/main" id="{D3C18C3D-754D-704A-BDF7-F246FCB0E6C3}"/>
                </a:ext>
              </a:extLst>
            </p:cNvPr>
            <p:cNvPicPr>
              <a:picLocks noChangeAspect="1"/>
            </p:cNvPicPr>
            <p:nvPr/>
          </p:nvPicPr>
          <p:blipFill rotWithShape="1">
            <a:blip r:embed="rId13"/>
            <a:srcRect r="50820"/>
            <a:stretch/>
          </p:blipFill>
          <p:spPr>
            <a:xfrm rot="20830564">
              <a:off x="1081016" y="2274662"/>
              <a:ext cx="2099107" cy="2091410"/>
            </a:xfrm>
            <a:prstGeom prst="rect">
              <a:avLst/>
            </a:prstGeom>
          </p:spPr>
        </p:pic>
        <p:pic>
          <p:nvPicPr>
            <p:cNvPr id="15" name="圖片 14">
              <a:extLst>
                <a:ext uri="{FF2B5EF4-FFF2-40B4-BE49-F238E27FC236}">
                  <a16:creationId xmlns:a16="http://schemas.microsoft.com/office/drawing/2014/main" id="{C8FBA556-1C74-4841-9074-F9BF1FB94F20}"/>
                </a:ext>
              </a:extLst>
            </p:cNvPr>
            <p:cNvPicPr>
              <a:picLocks noChangeAspect="1"/>
            </p:cNvPicPr>
            <p:nvPr/>
          </p:nvPicPr>
          <p:blipFill rotWithShape="1">
            <a:blip r:embed="rId14"/>
            <a:srcRect t="11355" b="9895"/>
            <a:stretch/>
          </p:blipFill>
          <p:spPr>
            <a:xfrm>
              <a:off x="8333496" y="2367287"/>
              <a:ext cx="2027596" cy="2132530"/>
            </a:xfrm>
            <a:prstGeom prst="rect">
              <a:avLst/>
            </a:prstGeom>
          </p:spPr>
        </p:pic>
        <p:pic>
          <p:nvPicPr>
            <p:cNvPr id="29" name="圖片 28">
              <a:extLst>
                <a:ext uri="{FF2B5EF4-FFF2-40B4-BE49-F238E27FC236}">
                  <a16:creationId xmlns:a16="http://schemas.microsoft.com/office/drawing/2014/main" id="{4D53F83F-B6CF-184B-8F22-75599D56D3A5}"/>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238352" y="2758694"/>
              <a:ext cx="1323125" cy="1323125"/>
            </a:xfrm>
            <a:prstGeom prst="rect">
              <a:avLst/>
            </a:prstGeom>
          </p:spPr>
        </p:pic>
        <p:pic>
          <p:nvPicPr>
            <p:cNvPr id="33" name="圖片 32">
              <a:extLst>
                <a:ext uri="{FF2B5EF4-FFF2-40B4-BE49-F238E27FC236}">
                  <a16:creationId xmlns:a16="http://schemas.microsoft.com/office/drawing/2014/main" id="{7C34CC4D-CAE1-D949-B39A-80BC24B3394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17000" y="5016500"/>
              <a:ext cx="254000" cy="254000"/>
            </a:xfrm>
            <a:prstGeom prst="rect">
              <a:avLst/>
            </a:prstGeom>
          </p:spPr>
        </p:pic>
        <p:pic>
          <p:nvPicPr>
            <p:cNvPr id="35" name="圖片 34">
              <a:extLst>
                <a:ext uri="{FF2B5EF4-FFF2-40B4-BE49-F238E27FC236}">
                  <a16:creationId xmlns:a16="http://schemas.microsoft.com/office/drawing/2014/main" id="{E4A074E4-F37C-624B-83A1-C61DF255021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17000" y="5016500"/>
              <a:ext cx="254000" cy="254000"/>
            </a:xfrm>
            <a:prstGeom prst="rect">
              <a:avLst/>
            </a:prstGeom>
          </p:spPr>
        </p:pic>
        <p:pic>
          <p:nvPicPr>
            <p:cNvPr id="37" name="圖片 36">
              <a:extLst>
                <a:ext uri="{FF2B5EF4-FFF2-40B4-BE49-F238E27FC236}">
                  <a16:creationId xmlns:a16="http://schemas.microsoft.com/office/drawing/2014/main" id="{04954E27-B5EB-614F-8C42-BC53071626A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1035367" y="2380225"/>
              <a:ext cx="1880284" cy="1880284"/>
            </a:xfrm>
            <a:prstGeom prst="rect">
              <a:avLst/>
            </a:prstGeom>
          </p:spPr>
        </p:pic>
        <p:sp>
          <p:nvSpPr>
            <p:cNvPr id="38" name="文字方塊 37">
              <a:extLst>
                <a:ext uri="{FF2B5EF4-FFF2-40B4-BE49-F238E27FC236}">
                  <a16:creationId xmlns:a16="http://schemas.microsoft.com/office/drawing/2014/main" id="{D2904F42-45F1-2341-81AE-0ED43AC87142}"/>
                </a:ext>
              </a:extLst>
            </p:cNvPr>
            <p:cNvSpPr txBox="1"/>
            <p:nvPr/>
          </p:nvSpPr>
          <p:spPr>
            <a:xfrm>
              <a:off x="875094" y="4835441"/>
              <a:ext cx="5220817" cy="954107"/>
            </a:xfrm>
            <a:prstGeom prst="rect">
              <a:avLst/>
            </a:prstGeom>
            <a:noFill/>
          </p:spPr>
          <p:txBody>
            <a:bodyPr wrap="square" rtlCol="0">
              <a:spAutoFit/>
            </a:bodyPr>
            <a:lstStyle/>
            <a:p>
              <a:pPr algn="ctr"/>
              <a:r>
                <a:rPr kumimoji="1" lang="zh-TW" altLang="en-US" sz="2800" dirty="0">
                  <a:solidFill>
                    <a:schemeClr val="bg1"/>
                  </a:solidFill>
                  <a:latin typeface="Songti SC" panose="02010600040101010101" pitchFamily="2" charset="-122"/>
                  <a:ea typeface="Songti SC" panose="02010600040101010101" pitchFamily="2" charset="-122"/>
                </a:rPr>
                <a:t>推測</a:t>
              </a:r>
              <a:r>
                <a:rPr kumimoji="1" lang="en-US" altLang="zh-TW" sz="2800" dirty="0">
                  <a:solidFill>
                    <a:schemeClr val="bg1"/>
                  </a:solidFill>
                  <a:latin typeface="Songti SC" panose="02010600040101010101" pitchFamily="2" charset="-122"/>
                  <a:ea typeface="Songti SC" panose="02010600040101010101" pitchFamily="2" charset="-122"/>
                </a:rPr>
                <a:t>#501002</a:t>
              </a:r>
            </a:p>
            <a:p>
              <a:pPr algn="ctr"/>
              <a:r>
                <a:rPr kumimoji="1" lang="zh-TW" altLang="en-US" sz="2800" dirty="0">
                  <a:solidFill>
                    <a:schemeClr val="bg1"/>
                  </a:solidFill>
                  <a:latin typeface="Songti SC" panose="02010600040101010101" pitchFamily="2" charset="-122"/>
                  <a:ea typeface="Songti SC" panose="02010600040101010101" pitchFamily="2" charset="-122"/>
                </a:rPr>
                <a:t>為長期耐久財不需時常更換</a:t>
              </a:r>
            </a:p>
          </p:txBody>
        </p:sp>
        <p:sp>
          <p:nvSpPr>
            <p:cNvPr id="43" name="矩形 42">
              <a:extLst>
                <a:ext uri="{FF2B5EF4-FFF2-40B4-BE49-F238E27FC236}">
                  <a16:creationId xmlns:a16="http://schemas.microsoft.com/office/drawing/2014/main" id="{CFCEDD61-641E-A64C-BD6E-4C63A4D82072}"/>
                </a:ext>
              </a:extLst>
            </p:cNvPr>
            <p:cNvSpPr/>
            <p:nvPr/>
          </p:nvSpPr>
          <p:spPr>
            <a:xfrm>
              <a:off x="14143232" y="4854557"/>
              <a:ext cx="1980029" cy="523220"/>
            </a:xfrm>
            <a:prstGeom prst="rect">
              <a:avLst/>
            </a:prstGeom>
          </p:spPr>
          <p:txBody>
            <a:bodyPr wrap="none">
              <a:spAutoFit/>
            </a:bodyPr>
            <a:lstStyle/>
            <a:p>
              <a:r>
                <a:rPr kumimoji="1" lang="zh-TW" altLang="en-US" sz="2800" dirty="0">
                  <a:solidFill>
                    <a:schemeClr val="bg1"/>
                  </a:solidFill>
                  <a:latin typeface="Songti SC" panose="02010600040101010101" pitchFamily="2" charset="-122"/>
                  <a:ea typeface="Songti SC" panose="02010600040101010101" pitchFamily="2" charset="-122"/>
                </a:rPr>
                <a:t>做「搭售」</a:t>
              </a:r>
            </a:p>
          </p:txBody>
        </p:sp>
        <p:sp>
          <p:nvSpPr>
            <p:cNvPr id="27" name="文字方塊 26">
              <a:extLst>
                <a:ext uri="{FF2B5EF4-FFF2-40B4-BE49-F238E27FC236}">
                  <a16:creationId xmlns:a16="http://schemas.microsoft.com/office/drawing/2014/main" id="{BD592564-7574-3C41-944F-96A221295034}"/>
                </a:ext>
              </a:extLst>
            </p:cNvPr>
            <p:cNvSpPr txBox="1"/>
            <p:nvPr/>
          </p:nvSpPr>
          <p:spPr>
            <a:xfrm>
              <a:off x="7713877" y="4987841"/>
              <a:ext cx="4082709" cy="523220"/>
            </a:xfrm>
            <a:prstGeom prst="rect">
              <a:avLst/>
            </a:prstGeom>
            <a:noFill/>
          </p:spPr>
          <p:txBody>
            <a:bodyPr wrap="square" rtlCol="0">
              <a:spAutoFit/>
            </a:bodyPr>
            <a:lstStyle/>
            <a:p>
              <a:r>
                <a:rPr kumimoji="1" lang="zh-TW" altLang="en-US" sz="2800" dirty="0">
                  <a:solidFill>
                    <a:schemeClr val="bg1"/>
                  </a:solidFill>
                  <a:latin typeface="Songti SC" panose="02010600040101010101" pitchFamily="2" charset="-122"/>
                  <a:ea typeface="Songti SC" panose="02010600040101010101" pitchFamily="2" charset="-122"/>
                </a:rPr>
                <a:t>可以搭配日常消耗品</a:t>
              </a:r>
            </a:p>
          </p:txBody>
        </p:sp>
        <p:pic>
          <p:nvPicPr>
            <p:cNvPr id="16" name="圖片 15">
              <a:extLst>
                <a:ext uri="{FF2B5EF4-FFF2-40B4-BE49-F238E27FC236}">
                  <a16:creationId xmlns:a16="http://schemas.microsoft.com/office/drawing/2014/main" id="{9B56BC1D-9746-CD4B-95B3-DA4A9C0082E0}"/>
                </a:ext>
              </a:extLst>
            </p:cNvPr>
            <p:cNvPicPr>
              <a:picLocks noChangeAspect="1"/>
            </p:cNvPicPr>
            <p:nvPr/>
          </p:nvPicPr>
          <p:blipFill rotWithShape="1">
            <a:blip r:embed="rId15"/>
            <a:srcRect t="24423" r="3342"/>
            <a:stretch/>
          </p:blipFill>
          <p:spPr>
            <a:xfrm rot="733615">
              <a:off x="3330593" y="2641731"/>
              <a:ext cx="2134824" cy="1669228"/>
            </a:xfrm>
            <a:prstGeom prst="rect">
              <a:avLst/>
            </a:prstGeom>
          </p:spPr>
        </p:pic>
      </p:grpSp>
      <p:sp>
        <p:nvSpPr>
          <p:cNvPr id="30" name="12 點星形 29">
            <a:extLst>
              <a:ext uri="{FF2B5EF4-FFF2-40B4-BE49-F238E27FC236}">
                <a16:creationId xmlns:a16="http://schemas.microsoft.com/office/drawing/2014/main" id="{B2288E71-06E7-6541-81D0-CE9149048EDD}"/>
              </a:ext>
            </a:extLst>
          </p:cNvPr>
          <p:cNvSpPr/>
          <p:nvPr/>
        </p:nvSpPr>
        <p:spPr>
          <a:xfrm rot="680493">
            <a:off x="15179367" y="5901270"/>
            <a:ext cx="2738647" cy="1389104"/>
          </a:xfrm>
          <a:prstGeom prst="star12">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TW" altLang="en-US" sz="3200" dirty="0">
                <a:latin typeface="Songti SC" panose="02010600040101010101" pitchFamily="2" charset="-122"/>
                <a:ea typeface="Songti SC" panose="02010600040101010101" pitchFamily="2" charset="-122"/>
              </a:rPr>
              <a:t>組合價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
        <p:cNvGrpSpPr/>
        <p:nvPr/>
      </p:nvGrpSpPr>
      <p:grpSpPr>
        <a:xfrm>
          <a:off x="0" y="0"/>
          <a:ext cx="0" cy="0"/>
          <a:chOff x="0" y="0"/>
          <a:chExt cx="0" cy="0"/>
        </a:xfrm>
      </p:grpSpPr>
      <p:sp>
        <p:nvSpPr>
          <p:cNvPr id="3" name="AutoShape 3"/>
          <p:cNvSpPr/>
          <p:nvPr/>
        </p:nvSpPr>
        <p:spPr>
          <a:xfrm>
            <a:off x="0" y="0"/>
            <a:ext cx="4919854" cy="10287000"/>
          </a:xfrm>
          <a:prstGeom prst="rect">
            <a:avLst/>
          </a:prstGeom>
          <a:solidFill>
            <a:srgbClr val="45AD7E"/>
          </a:solidFill>
        </p:spPr>
      </p:sp>
      <p:sp>
        <p:nvSpPr>
          <p:cNvPr id="5" name="TextBox 5"/>
          <p:cNvSpPr txBox="1"/>
          <p:nvPr/>
        </p:nvSpPr>
        <p:spPr>
          <a:xfrm>
            <a:off x="8012114" y="6356568"/>
            <a:ext cx="11506905" cy="499945"/>
          </a:xfrm>
          <a:prstGeom prst="rect">
            <a:avLst/>
          </a:prstGeom>
        </p:spPr>
        <p:txBody>
          <a:bodyPr wrap="square" lIns="0" tIns="0" rIns="0" bIns="0" rtlCol="0" anchor="t">
            <a:spAutoFit/>
          </a:bodyPr>
          <a:lstStyle>
            <a:defPPr>
              <a:defRPr lang="en-US"/>
            </a:defPPr>
            <a:lvl1pPr lvl="0" indent="0">
              <a:lnSpc>
                <a:spcPts val="3123"/>
              </a:lnSpc>
              <a:spcBef>
                <a:spcPct val="0"/>
              </a:spcBef>
              <a:defRPr sz="6000" u="none">
                <a:solidFill>
                  <a:srgbClr val="17242D"/>
                </a:solidFill>
                <a:latin typeface="Songti SC" panose="02010600040101010101" pitchFamily="2" charset="-122"/>
                <a:ea typeface="Songti SC" panose="02010600040101010101" pitchFamily="2" charset="-122"/>
              </a:defRPr>
            </a:lvl1pPr>
          </a:lstStyle>
          <a:p>
            <a:r>
              <a:rPr lang="en-US" sz="5400" b="1" dirty="0" err="1"/>
              <a:t>發現問題</a:t>
            </a:r>
            <a:endParaRPr lang="en-US" sz="5400" b="1" dirty="0"/>
          </a:p>
        </p:txBody>
      </p:sp>
      <p:sp>
        <p:nvSpPr>
          <p:cNvPr id="6" name="TextBox 6"/>
          <p:cNvSpPr txBox="1"/>
          <p:nvPr/>
        </p:nvSpPr>
        <p:spPr>
          <a:xfrm>
            <a:off x="8012114" y="8053628"/>
            <a:ext cx="11506905" cy="499945"/>
          </a:xfrm>
          <a:prstGeom prst="rect">
            <a:avLst/>
          </a:prstGeom>
        </p:spPr>
        <p:txBody>
          <a:bodyPr wrap="square" lIns="0" tIns="0" rIns="0" bIns="0" rtlCol="0" anchor="t">
            <a:spAutoFit/>
          </a:bodyPr>
          <a:lstStyle>
            <a:defPPr>
              <a:defRPr lang="en-US"/>
            </a:defPPr>
            <a:lvl1pPr lvl="0" indent="0">
              <a:lnSpc>
                <a:spcPts val="3123"/>
              </a:lnSpc>
              <a:spcBef>
                <a:spcPct val="0"/>
              </a:spcBef>
              <a:defRPr sz="6000" u="none">
                <a:solidFill>
                  <a:srgbClr val="17242D"/>
                </a:solidFill>
                <a:latin typeface="Songti SC" panose="02010600040101010101" pitchFamily="2" charset="-122"/>
                <a:ea typeface="Songti SC" panose="02010600040101010101" pitchFamily="2" charset="-122"/>
              </a:defRPr>
            </a:lvl1pPr>
          </a:lstStyle>
          <a:p>
            <a:r>
              <a:rPr lang="en-US" sz="5400" b="1" dirty="0" err="1"/>
              <a:t>行銷方案</a:t>
            </a:r>
            <a:endParaRPr lang="en-US" sz="5400" b="1" dirty="0"/>
          </a:p>
        </p:txBody>
      </p:sp>
      <p:sp>
        <p:nvSpPr>
          <p:cNvPr id="7" name="TextBox 7"/>
          <p:cNvSpPr txBox="1"/>
          <p:nvPr/>
        </p:nvSpPr>
        <p:spPr>
          <a:xfrm>
            <a:off x="5878792" y="5655000"/>
            <a:ext cx="11506905" cy="367345"/>
          </a:xfrm>
          <a:prstGeom prst="rect">
            <a:avLst/>
          </a:prstGeom>
        </p:spPr>
        <p:txBody>
          <a:bodyPr lIns="0" tIns="0" rIns="0" bIns="0" rtlCol="0" anchor="t">
            <a:spAutoFit/>
          </a:bodyPr>
          <a:lstStyle/>
          <a:p>
            <a:pPr marL="0" lvl="0" indent="0" algn="l">
              <a:lnSpc>
                <a:spcPts val="3123"/>
              </a:lnSpc>
              <a:spcBef>
                <a:spcPct val="0"/>
              </a:spcBef>
            </a:pPr>
            <a:endParaRPr lang="en-US" sz="1600" u="none" dirty="0">
              <a:solidFill>
                <a:srgbClr val="17242D"/>
              </a:solidFill>
              <a:latin typeface="HK Grotesk Light"/>
            </a:endParaRPr>
          </a:p>
        </p:txBody>
      </p:sp>
      <p:sp>
        <p:nvSpPr>
          <p:cNvPr id="10" name="TextBox 10"/>
          <p:cNvSpPr txBox="1"/>
          <p:nvPr/>
        </p:nvSpPr>
        <p:spPr>
          <a:xfrm>
            <a:off x="381000" y="1730197"/>
            <a:ext cx="3891154" cy="788421"/>
          </a:xfrm>
          <a:prstGeom prst="rect">
            <a:avLst/>
          </a:prstGeom>
        </p:spPr>
        <p:txBody>
          <a:bodyPr wrap="square" lIns="0" tIns="0" rIns="0" bIns="0" rtlCol="0" anchor="t">
            <a:spAutoFit/>
          </a:bodyPr>
          <a:lstStyle/>
          <a:p>
            <a:pPr marL="0" lvl="0" indent="0" algn="ctr">
              <a:lnSpc>
                <a:spcPts val="5040"/>
              </a:lnSpc>
            </a:pPr>
            <a:r>
              <a:rPr lang="en-US" sz="8000" u="none">
                <a:solidFill>
                  <a:srgbClr val="F0F0EE"/>
                </a:solidFill>
                <a:latin typeface="HK Grotesk Bold Bold"/>
              </a:rPr>
              <a:t>Agenda</a:t>
            </a:r>
          </a:p>
        </p:txBody>
      </p:sp>
      <p:grpSp>
        <p:nvGrpSpPr>
          <p:cNvPr id="13" name="群組 12">
            <a:extLst>
              <a:ext uri="{FF2B5EF4-FFF2-40B4-BE49-F238E27FC236}">
                <a16:creationId xmlns:a16="http://schemas.microsoft.com/office/drawing/2014/main" id="{57D8F274-AAEB-6E4F-812C-C0E45CF98C44}"/>
              </a:ext>
            </a:extLst>
          </p:cNvPr>
          <p:cNvGrpSpPr/>
          <p:nvPr/>
        </p:nvGrpSpPr>
        <p:grpSpPr>
          <a:xfrm>
            <a:off x="6497246" y="1107911"/>
            <a:ext cx="13021773" cy="4175335"/>
            <a:chOff x="6497246" y="1107911"/>
            <a:chExt cx="13021773" cy="4175335"/>
          </a:xfrm>
        </p:grpSpPr>
        <p:sp>
          <p:nvSpPr>
            <p:cNvPr id="2" name="TextBox 2"/>
            <p:cNvSpPr txBox="1"/>
            <p:nvPr/>
          </p:nvSpPr>
          <p:spPr>
            <a:xfrm>
              <a:off x="8012114" y="1421124"/>
              <a:ext cx="11506905" cy="499945"/>
            </a:xfrm>
            <a:prstGeom prst="rect">
              <a:avLst/>
            </a:prstGeom>
          </p:spPr>
          <p:txBody>
            <a:bodyPr wrap="square" lIns="0" tIns="0" rIns="0" bIns="0" rtlCol="0" anchor="t">
              <a:spAutoFit/>
            </a:bodyPr>
            <a:lstStyle>
              <a:defPPr>
                <a:defRPr lang="en-US"/>
              </a:defPPr>
              <a:lvl1pPr lvl="0" indent="0">
                <a:lnSpc>
                  <a:spcPts val="3123"/>
                </a:lnSpc>
                <a:spcBef>
                  <a:spcPct val="0"/>
                </a:spcBef>
                <a:defRPr sz="6600" u="none">
                  <a:solidFill>
                    <a:srgbClr val="17242D"/>
                  </a:solidFill>
                  <a:latin typeface="Songti SC" panose="02010600040101010101" pitchFamily="2" charset="-122"/>
                  <a:ea typeface="Songti SC" panose="02010600040101010101" pitchFamily="2" charset="-122"/>
                </a:defRPr>
              </a:lvl1pPr>
            </a:lstStyle>
            <a:p>
              <a:r>
                <a:rPr lang="en-US" sz="5400" b="1" dirty="0" err="1"/>
                <a:t>公司背景與經營現況</a:t>
              </a:r>
              <a:endParaRPr lang="en-US" sz="5400" b="1" dirty="0"/>
            </a:p>
          </p:txBody>
        </p:sp>
        <p:sp>
          <p:nvSpPr>
            <p:cNvPr id="8" name="文字方塊 7">
              <a:extLst>
                <a:ext uri="{FF2B5EF4-FFF2-40B4-BE49-F238E27FC236}">
                  <a16:creationId xmlns:a16="http://schemas.microsoft.com/office/drawing/2014/main" id="{420F6965-0352-7D4B-9C8E-EEC41ABC88C0}"/>
                </a:ext>
              </a:extLst>
            </p:cNvPr>
            <p:cNvSpPr txBox="1"/>
            <p:nvPr/>
          </p:nvSpPr>
          <p:spPr>
            <a:xfrm>
              <a:off x="8012114" y="2233372"/>
              <a:ext cx="6428252" cy="3049874"/>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kumimoji="1" lang="zh-TW" altLang="en-US" sz="4400" dirty="0">
                  <a:latin typeface="Songti SC" panose="02010600040101010101" pitchFamily="2" charset="-122"/>
                  <a:ea typeface="Songti SC" panose="02010600040101010101" pitchFamily="2" charset="-122"/>
                </a:rPr>
                <a:t>顧客資料探索</a:t>
              </a:r>
              <a:endParaRPr kumimoji="1" lang="en-US" altLang="zh-TW" sz="4400" dirty="0">
                <a:latin typeface="Songti SC" panose="02010600040101010101" pitchFamily="2" charset="-122"/>
                <a:ea typeface="Songti SC" panose="02010600040101010101" pitchFamily="2" charset="-122"/>
              </a:endParaRPr>
            </a:p>
            <a:p>
              <a:pPr marL="571500" indent="-571500">
                <a:lnSpc>
                  <a:spcPct val="150000"/>
                </a:lnSpc>
                <a:buFont typeface="Arial" panose="020B0604020202020204" pitchFamily="34" charset="0"/>
                <a:buChar char="•"/>
              </a:pPr>
              <a:r>
                <a:rPr kumimoji="1" lang="zh-TW" altLang="en-US" sz="4400" dirty="0">
                  <a:latin typeface="Songti SC" panose="02010600040101010101" pitchFamily="2" charset="-122"/>
                  <a:ea typeface="Songti SC" panose="02010600040101010101" pitchFamily="2" charset="-122"/>
                </a:rPr>
                <a:t>商品銷售狀況</a:t>
              </a:r>
              <a:endParaRPr kumimoji="1" lang="en-US" altLang="zh-TW" sz="4400" dirty="0">
                <a:latin typeface="Songti SC" panose="02010600040101010101" pitchFamily="2" charset="-122"/>
                <a:ea typeface="Songti SC" panose="02010600040101010101" pitchFamily="2" charset="-122"/>
              </a:endParaRPr>
            </a:p>
            <a:p>
              <a:pPr marL="571500" indent="-571500">
                <a:lnSpc>
                  <a:spcPct val="150000"/>
                </a:lnSpc>
                <a:buFont typeface="Arial" panose="020B0604020202020204" pitchFamily="34" charset="0"/>
                <a:buChar char="•"/>
              </a:pPr>
              <a:r>
                <a:rPr kumimoji="1" lang="zh-TW" altLang="en-US" sz="4400" dirty="0">
                  <a:latin typeface="Songti SC" panose="02010600040101010101" pitchFamily="2" charset="-122"/>
                  <a:ea typeface="Songti SC" panose="02010600040101010101" pitchFamily="2" charset="-122"/>
                </a:rPr>
                <a:t>品類分析</a:t>
              </a:r>
            </a:p>
          </p:txBody>
        </p:sp>
        <p:pic>
          <p:nvPicPr>
            <p:cNvPr id="23" name="Picture 8">
              <a:extLst>
                <a:ext uri="{FF2B5EF4-FFF2-40B4-BE49-F238E27FC236}">
                  <a16:creationId xmlns:a16="http://schemas.microsoft.com/office/drawing/2014/main" id="{8F4B37C8-C8A7-BA4F-B55D-751E680D25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497246" y="1107911"/>
              <a:ext cx="1130153" cy="1083545"/>
            </a:xfrm>
            <a:prstGeom prst="rect">
              <a:avLst/>
            </a:prstGeom>
          </p:spPr>
        </p:pic>
      </p:grpSp>
      <p:pic>
        <p:nvPicPr>
          <p:cNvPr id="24" name="Picture 8">
            <a:extLst>
              <a:ext uri="{FF2B5EF4-FFF2-40B4-BE49-F238E27FC236}">
                <a16:creationId xmlns:a16="http://schemas.microsoft.com/office/drawing/2014/main" id="{CD18062A-37B8-F74B-85FD-7AF4C914FC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497246" y="6043577"/>
            <a:ext cx="1130153" cy="1168391"/>
          </a:xfrm>
          <a:prstGeom prst="rect">
            <a:avLst/>
          </a:prstGeom>
        </p:spPr>
      </p:pic>
      <p:pic>
        <p:nvPicPr>
          <p:cNvPr id="25" name="Picture 8">
            <a:extLst>
              <a:ext uri="{FF2B5EF4-FFF2-40B4-BE49-F238E27FC236}">
                <a16:creationId xmlns:a16="http://schemas.microsoft.com/office/drawing/2014/main" id="{79C59E54-A152-004A-B2EC-80714F1AFC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497246" y="7651067"/>
            <a:ext cx="1130153" cy="1168391"/>
          </a:xfrm>
          <a:prstGeom prst="rect">
            <a:avLst/>
          </a:prstGeom>
        </p:spPr>
      </p:pic>
      <p:sp>
        <p:nvSpPr>
          <p:cNvPr id="12" name="文字方塊 11">
            <a:extLst>
              <a:ext uri="{FF2B5EF4-FFF2-40B4-BE49-F238E27FC236}">
                <a16:creationId xmlns:a16="http://schemas.microsoft.com/office/drawing/2014/main" id="{1CCBA483-82F0-114F-BB86-8DD5A2A73ED1}"/>
              </a:ext>
            </a:extLst>
          </p:cNvPr>
          <p:cNvSpPr txBox="1"/>
          <p:nvPr/>
        </p:nvSpPr>
        <p:spPr>
          <a:xfrm>
            <a:off x="10038080" y="1198880"/>
            <a:ext cx="184731" cy="369332"/>
          </a:xfrm>
          <a:prstGeom prst="rect">
            <a:avLst/>
          </a:prstGeom>
          <a:noFill/>
        </p:spPr>
        <p:txBody>
          <a:bodyPr wrap="none" rtlCol="0">
            <a:spAutoFit/>
          </a:bodyPr>
          <a:lstStyle/>
          <a:p>
            <a:endParaRPr kumimoji="1" lang="zh-TW" altLang="en-US" dirty="0"/>
          </a:p>
        </p:txBody>
      </p:sp>
      <p:pic>
        <p:nvPicPr>
          <p:cNvPr id="9" name="音訊 8">
            <a:hlinkClick r:id="" action="ppaction://media"/>
            <a:extLst>
              <a:ext uri="{FF2B5EF4-FFF2-40B4-BE49-F238E27FC236}">
                <a16:creationId xmlns:a16="http://schemas.microsoft.com/office/drawing/2014/main" id="{882D6E43-393E-7E41-8B12-7A03B734774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7322800" y="9321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896"/>
    </mc:Choice>
    <mc:Fallback xmlns="">
      <p:transition spd="slow" advTm="21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2" name="AutoShape 2"/>
          <p:cNvSpPr/>
          <p:nvPr/>
        </p:nvSpPr>
        <p:spPr>
          <a:xfrm>
            <a:off x="1028700" y="0"/>
            <a:ext cx="16230600" cy="6852545"/>
          </a:xfrm>
          <a:prstGeom prst="rect">
            <a:avLst/>
          </a:prstGeom>
          <a:solidFill>
            <a:srgbClr val="45AD7E"/>
          </a:solidFill>
        </p:spPr>
      </p:sp>
      <p:sp>
        <p:nvSpPr>
          <p:cNvPr id="3" name="TextBox 3"/>
          <p:cNvSpPr txBox="1"/>
          <p:nvPr/>
        </p:nvSpPr>
        <p:spPr>
          <a:xfrm>
            <a:off x="1791386" y="2933700"/>
            <a:ext cx="14705227" cy="1357808"/>
          </a:xfrm>
          <a:prstGeom prst="rect">
            <a:avLst/>
          </a:prstGeom>
        </p:spPr>
        <p:txBody>
          <a:bodyPr lIns="0" tIns="0" rIns="0" bIns="0" rtlCol="0" anchor="t">
            <a:spAutoFit/>
          </a:bodyPr>
          <a:lstStyle/>
          <a:p>
            <a:pPr algn="ctr">
              <a:lnSpc>
                <a:spcPts val="10560"/>
              </a:lnSpc>
            </a:pPr>
            <a:r>
              <a:rPr lang="en-US" sz="8800" spc="-175" dirty="0">
                <a:solidFill>
                  <a:srgbClr val="F0F0EE"/>
                </a:solidFill>
                <a:latin typeface="HK Grotesk Bold"/>
              </a:rPr>
              <a:t>Thanks for watching!</a:t>
            </a:r>
          </a:p>
        </p:txBody>
      </p:sp>
      <p:sp>
        <p:nvSpPr>
          <p:cNvPr id="9" name="TextBox 3">
            <a:extLst>
              <a:ext uri="{FF2B5EF4-FFF2-40B4-BE49-F238E27FC236}">
                <a16:creationId xmlns:a16="http://schemas.microsoft.com/office/drawing/2014/main" id="{4E0032DE-31D4-2646-9E89-49A3AD43B5E6}"/>
              </a:ext>
            </a:extLst>
          </p:cNvPr>
          <p:cNvSpPr txBox="1"/>
          <p:nvPr/>
        </p:nvSpPr>
        <p:spPr>
          <a:xfrm>
            <a:off x="3962400" y="7470481"/>
            <a:ext cx="14705227" cy="1357808"/>
          </a:xfrm>
          <a:prstGeom prst="rect">
            <a:avLst/>
          </a:prstGeom>
        </p:spPr>
        <p:txBody>
          <a:bodyPr lIns="0" tIns="0" rIns="0" bIns="0" rtlCol="0" anchor="t">
            <a:spAutoFit/>
          </a:bodyPr>
          <a:lstStyle/>
          <a:p>
            <a:pPr algn="ctr">
              <a:lnSpc>
                <a:spcPts val="10560"/>
              </a:lnSpc>
            </a:pPr>
            <a:r>
              <a:rPr lang="en-US" sz="8800" spc="-175" dirty="0">
                <a:solidFill>
                  <a:srgbClr val="F0F0EE"/>
                </a:solidFill>
                <a:latin typeface="HK Grotesk Bold"/>
              </a:rPr>
              <a:t>We’re Group10.</a:t>
            </a:r>
          </a:p>
        </p:txBody>
      </p:sp>
      <p:cxnSp>
        <p:nvCxnSpPr>
          <p:cNvPr id="14" name="直線接點 13">
            <a:extLst>
              <a:ext uri="{FF2B5EF4-FFF2-40B4-BE49-F238E27FC236}">
                <a16:creationId xmlns:a16="http://schemas.microsoft.com/office/drawing/2014/main" id="{A41E735F-2B58-7C43-823D-51608019914A}"/>
              </a:ext>
            </a:extLst>
          </p:cNvPr>
          <p:cNvCxnSpPr>
            <a:cxnSpLocks/>
          </p:cNvCxnSpPr>
          <p:nvPr/>
        </p:nvCxnSpPr>
        <p:spPr>
          <a:xfrm>
            <a:off x="6629400" y="8927349"/>
            <a:ext cx="10058400" cy="0"/>
          </a:xfrm>
          <a:prstGeom prst="line">
            <a:avLst/>
          </a:prstGeom>
          <a:ln w="571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alphaModFix amt="21999"/>
          </a:blip>
          <a:srcRect l="17286" t="4486" b="21772"/>
          <a:stretch>
            <a:fillRect/>
          </a:stretch>
        </p:blipFill>
        <p:spPr>
          <a:xfrm>
            <a:off x="0" y="495300"/>
            <a:ext cx="17259300" cy="10270733"/>
          </a:xfrm>
          <a:prstGeom prst="rect">
            <a:avLst/>
          </a:prstGeom>
        </p:spPr>
      </p:pic>
      <p:sp>
        <p:nvSpPr>
          <p:cNvPr id="7" name="矩形 6">
            <a:extLst>
              <a:ext uri="{FF2B5EF4-FFF2-40B4-BE49-F238E27FC236}">
                <a16:creationId xmlns:a16="http://schemas.microsoft.com/office/drawing/2014/main" id="{0D7A5D3A-B0B6-654B-97E5-E99CC328FF94}"/>
              </a:ext>
            </a:extLst>
          </p:cNvPr>
          <p:cNvSpPr/>
          <p:nvPr/>
        </p:nvSpPr>
        <p:spPr>
          <a:xfrm>
            <a:off x="1905000" y="1714500"/>
            <a:ext cx="14630400" cy="6858000"/>
          </a:xfrm>
          <a:prstGeom prst="rect">
            <a:avLst/>
          </a:prstGeom>
          <a:solidFill>
            <a:schemeClr val="bg1">
              <a:lumMod val="8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Songti SC" panose="02010600040101010101" pitchFamily="2" charset="-122"/>
              <a:ea typeface="Songti SC" panose="02010600040101010101" pitchFamily="2" charset="-122"/>
            </a:endParaRPr>
          </a:p>
        </p:txBody>
      </p:sp>
      <p:sp>
        <p:nvSpPr>
          <p:cNvPr id="5" name="TextBox 5"/>
          <p:cNvSpPr txBox="1"/>
          <p:nvPr/>
        </p:nvSpPr>
        <p:spPr>
          <a:xfrm>
            <a:off x="2724150" y="4242772"/>
            <a:ext cx="14897100" cy="1801455"/>
          </a:xfrm>
          <a:prstGeom prst="rect">
            <a:avLst/>
          </a:prstGeom>
        </p:spPr>
        <p:txBody>
          <a:bodyPr lIns="0" tIns="0" rIns="0" bIns="0" rtlCol="0" anchor="t">
            <a:spAutoFit/>
          </a:bodyPr>
          <a:lstStyle/>
          <a:p>
            <a:pPr>
              <a:lnSpc>
                <a:spcPts val="15000"/>
              </a:lnSpc>
            </a:pPr>
            <a:r>
              <a:rPr lang="en-US" sz="9600" spc="-300" dirty="0" err="1">
                <a:solidFill>
                  <a:srgbClr val="F0F0EE"/>
                </a:solidFill>
                <a:latin typeface="Songti SC" panose="02010600040101010101" pitchFamily="2" charset="-122"/>
                <a:ea typeface="Songti SC" panose="02010600040101010101" pitchFamily="2" charset="-122"/>
              </a:rPr>
              <a:t>一、公司背景與經營現況</a:t>
            </a:r>
            <a:endParaRPr lang="en-US" sz="9600" spc="-300" dirty="0">
              <a:solidFill>
                <a:srgbClr val="F0F0EE"/>
              </a:solidFill>
              <a:latin typeface="Songti SC" panose="02010600040101010101" pitchFamily="2" charset="-122"/>
              <a:ea typeface="Songti SC" panose="02010600040101010101" pitchFamily="2" charset="-122"/>
            </a:endParaRPr>
          </a:p>
        </p:txBody>
      </p:sp>
      <p:pic>
        <p:nvPicPr>
          <p:cNvPr id="3" name="音訊 2">
            <a:hlinkClick r:id="" action="ppaction://media"/>
            <a:extLst>
              <a:ext uri="{FF2B5EF4-FFF2-40B4-BE49-F238E27FC236}">
                <a16:creationId xmlns:a16="http://schemas.microsoft.com/office/drawing/2014/main" id="{35590356-D604-ED4B-AE61-4A8536B21C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1645455591"/>
      </p:ext>
    </p:extLst>
  </p:cSld>
  <p:clrMapOvr>
    <a:masterClrMapping/>
  </p:clrMapOvr>
  <mc:AlternateContent xmlns:mc="http://schemas.openxmlformats.org/markup-compatibility/2006" xmlns:p14="http://schemas.microsoft.com/office/powerpoint/2010/main">
    <mc:Choice Requires="p14">
      <p:transition spd="slow" p14:dur="2000" advTm="2653"/>
    </mc:Choice>
    <mc:Fallback xmlns="">
      <p:transition spd="slow" advTm="2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3A5D94D3-E703-FB46-B9CC-351909A65E60}"/>
              </a:ext>
            </a:extLst>
          </p:cNvPr>
          <p:cNvSpPr>
            <a:spLocks noGrp="1"/>
          </p:cNvSpPr>
          <p:nvPr>
            <p:ph type="ctrTitle"/>
          </p:nvPr>
        </p:nvSpPr>
        <p:spPr>
          <a:xfrm>
            <a:off x="598915" y="878794"/>
            <a:ext cx="7010400" cy="1470025"/>
          </a:xfrm>
        </p:spPr>
        <p:txBody>
          <a:bodyPr>
            <a:normAutofit/>
          </a:bodyPr>
          <a:lstStyle/>
          <a:p>
            <a:r>
              <a:rPr lang="en-US" altLang="zh-TW" sz="5400" b="1" dirty="0">
                <a:solidFill>
                  <a:schemeClr val="bg1"/>
                </a:solidFill>
                <a:latin typeface="Songti SC" panose="02010600040101010101" pitchFamily="2" charset="-122"/>
                <a:ea typeface="Songti SC" panose="02010600040101010101" pitchFamily="2" charset="-122"/>
              </a:rPr>
              <a:t>Ta Feng</a:t>
            </a:r>
            <a:r>
              <a:rPr lang="zh-TW" altLang="en-US" sz="5400" b="1" dirty="0">
                <a:solidFill>
                  <a:schemeClr val="bg1"/>
                </a:solidFill>
                <a:latin typeface="Songti SC" panose="02010600040101010101" pitchFamily="2" charset="-122"/>
                <a:ea typeface="Songti SC" panose="02010600040101010101" pitchFamily="2" charset="-122"/>
              </a:rPr>
              <a:t> 顧客資料</a:t>
            </a:r>
          </a:p>
        </p:txBody>
      </p:sp>
      <p:sp>
        <p:nvSpPr>
          <p:cNvPr id="9" name="副標題 8">
            <a:extLst>
              <a:ext uri="{FF2B5EF4-FFF2-40B4-BE49-F238E27FC236}">
                <a16:creationId xmlns:a16="http://schemas.microsoft.com/office/drawing/2014/main" id="{3175C13B-2CAB-844E-A328-8C77AC18AAFE}"/>
              </a:ext>
            </a:extLst>
          </p:cNvPr>
          <p:cNvSpPr>
            <a:spLocks noGrp="1"/>
          </p:cNvSpPr>
          <p:nvPr>
            <p:ph type="subTitle" idx="1"/>
          </p:nvPr>
        </p:nvSpPr>
        <p:spPr>
          <a:xfrm>
            <a:off x="10364271" y="4255624"/>
            <a:ext cx="6704529" cy="3523229"/>
          </a:xfrm>
        </p:spPr>
        <p:txBody>
          <a:bodyPr>
            <a:normAutofit/>
          </a:bodyPr>
          <a:lstStyle/>
          <a:p>
            <a:pPr algn="just"/>
            <a:endParaRPr lang="en-US" altLang="zh-TW" dirty="0">
              <a:solidFill>
                <a:schemeClr val="bg1"/>
              </a:solidFill>
              <a:latin typeface="Songti SC" panose="02010600040101010101" pitchFamily="2" charset="-122"/>
              <a:ea typeface="Songti SC" panose="02010600040101010101" pitchFamily="2" charset="-122"/>
            </a:endParaRPr>
          </a:p>
          <a:p>
            <a:pPr marL="457200" indent="-457200" algn="just">
              <a:lnSpc>
                <a:spcPct val="120000"/>
              </a:lnSpc>
              <a:buFont typeface="Arial" panose="020B0604020202020204" pitchFamily="34" charset="0"/>
              <a:buChar char="•"/>
            </a:pPr>
            <a:r>
              <a:rPr lang="zh-TW" altLang="en-US" dirty="0">
                <a:solidFill>
                  <a:schemeClr val="bg1"/>
                </a:solidFill>
                <a:latin typeface="Songti SC" panose="02010600040101010101" pitchFamily="2" charset="-122"/>
                <a:ea typeface="Songti SC" panose="02010600040101010101" pitchFamily="2" charset="-122"/>
              </a:rPr>
              <a:t>顧客中</a:t>
            </a:r>
            <a:r>
              <a:rPr lang="en-US" altLang="zh-TW" dirty="0">
                <a:solidFill>
                  <a:schemeClr val="bg1"/>
                </a:solidFill>
                <a:latin typeface="Songti SC" panose="02010600040101010101" pitchFamily="2" charset="-122"/>
                <a:ea typeface="Songti SC" panose="02010600040101010101" pitchFamily="2" charset="-122"/>
              </a:rPr>
              <a:t>30~44</a:t>
            </a:r>
            <a:r>
              <a:rPr lang="zh-TW" altLang="en-US" dirty="0">
                <a:solidFill>
                  <a:schemeClr val="bg1"/>
                </a:solidFill>
                <a:latin typeface="Songti SC" panose="02010600040101010101" pitchFamily="2" charset="-122"/>
                <a:ea typeface="Songti SC" panose="02010600040101010101" pitchFamily="2" charset="-122"/>
              </a:rPr>
              <a:t>歲的年齡層較多</a:t>
            </a:r>
            <a:endParaRPr lang="en-US" altLang="zh-TW" dirty="0">
              <a:solidFill>
                <a:schemeClr val="bg1"/>
              </a:solidFill>
              <a:latin typeface="Songti SC" panose="02010600040101010101" pitchFamily="2" charset="-122"/>
              <a:ea typeface="Songti SC" panose="02010600040101010101" pitchFamily="2" charset="-122"/>
            </a:endParaRPr>
          </a:p>
          <a:p>
            <a:pPr marL="457200" indent="-457200" algn="just">
              <a:lnSpc>
                <a:spcPct val="120000"/>
              </a:lnSpc>
              <a:buFont typeface="Arial" panose="020B0604020202020204" pitchFamily="34" charset="0"/>
              <a:buChar char="•"/>
            </a:pPr>
            <a:r>
              <a:rPr lang="zh-TW" altLang="en-US" dirty="0">
                <a:solidFill>
                  <a:schemeClr val="bg1"/>
                </a:solidFill>
                <a:latin typeface="Songti SC" panose="02010600040101010101" pitchFamily="2" charset="-122"/>
                <a:ea typeface="Songti SC" panose="02010600040101010101" pitchFamily="2" charset="-122"/>
              </a:rPr>
              <a:t>南港區較多</a:t>
            </a:r>
            <a:r>
              <a:rPr lang="en-US" altLang="zh-TW" dirty="0">
                <a:solidFill>
                  <a:schemeClr val="bg1"/>
                </a:solidFill>
                <a:latin typeface="Songti SC" panose="02010600040101010101" pitchFamily="2" charset="-122"/>
                <a:ea typeface="Songti SC" panose="02010600040101010101" pitchFamily="2" charset="-122"/>
              </a:rPr>
              <a:t>25</a:t>
            </a:r>
            <a:r>
              <a:rPr lang="zh-TW" altLang="en-US" dirty="0">
                <a:solidFill>
                  <a:schemeClr val="bg1"/>
                </a:solidFill>
                <a:latin typeface="Songti SC" panose="02010600040101010101" pitchFamily="2" charset="-122"/>
                <a:ea typeface="Songti SC" panose="02010600040101010101" pitchFamily="2" charset="-122"/>
              </a:rPr>
              <a:t>歲以下學生族群，</a:t>
            </a:r>
            <a:r>
              <a:rPr lang="zh-TW" altLang="en-US" u="sng" dirty="0">
                <a:solidFill>
                  <a:schemeClr val="bg1"/>
                </a:solidFill>
                <a:latin typeface="Songti SC" panose="02010600040101010101" pitchFamily="2" charset="-122"/>
                <a:ea typeface="Songti SC" panose="02010600040101010101" pitchFamily="2" charset="-122"/>
              </a:rPr>
              <a:t>較少</a:t>
            </a:r>
            <a:r>
              <a:rPr lang="en-US" altLang="zh-TW" u="sng" dirty="0">
                <a:solidFill>
                  <a:schemeClr val="bg1"/>
                </a:solidFill>
                <a:latin typeface="Songti SC" panose="02010600040101010101" pitchFamily="2" charset="-122"/>
                <a:ea typeface="Songti SC" panose="02010600040101010101" pitchFamily="2" charset="-122"/>
              </a:rPr>
              <a:t>30~40</a:t>
            </a:r>
            <a:r>
              <a:rPr lang="zh-TW" altLang="en-US" u="sng" dirty="0">
                <a:solidFill>
                  <a:schemeClr val="bg1"/>
                </a:solidFill>
                <a:latin typeface="Songti SC" panose="02010600040101010101" pitchFamily="2" charset="-122"/>
                <a:ea typeface="Songti SC" panose="02010600040101010101" pitchFamily="2" charset="-122"/>
              </a:rPr>
              <a:t>歲壯年客群</a:t>
            </a:r>
            <a:endParaRPr lang="en-US" altLang="zh-TW" u="sng" dirty="0">
              <a:solidFill>
                <a:schemeClr val="bg1"/>
              </a:solidFill>
              <a:latin typeface="Songti SC" panose="02010600040101010101" pitchFamily="2" charset="-122"/>
              <a:ea typeface="Songti SC" panose="02010600040101010101" pitchFamily="2" charset="-122"/>
            </a:endParaRPr>
          </a:p>
          <a:p>
            <a:pPr marL="457200" indent="-457200" algn="just">
              <a:lnSpc>
                <a:spcPct val="120000"/>
              </a:lnSpc>
              <a:buFont typeface="Arial" panose="020B0604020202020204" pitchFamily="34" charset="0"/>
              <a:buChar char="•"/>
            </a:pPr>
            <a:r>
              <a:rPr lang="zh-TW" altLang="en-US" dirty="0">
                <a:solidFill>
                  <a:schemeClr val="bg1"/>
                </a:solidFill>
                <a:latin typeface="Songti SC" panose="02010600040101010101" pitchFamily="2" charset="-122"/>
                <a:ea typeface="Songti SC" panose="02010600040101010101" pitchFamily="2" charset="-122"/>
              </a:rPr>
              <a:t>汐止區</a:t>
            </a:r>
            <a:r>
              <a:rPr lang="en" altLang="zh-TW" dirty="0">
                <a:solidFill>
                  <a:schemeClr val="bg1"/>
                </a:solidFill>
                <a:latin typeface="Songti SC" panose="02010600040101010101" pitchFamily="2" charset="-122"/>
                <a:ea typeface="Songti SC" panose="02010600040101010101" pitchFamily="2" charset="-122"/>
              </a:rPr>
              <a:t>30~40</a:t>
            </a:r>
            <a:r>
              <a:rPr lang="zh-TW" altLang="en-US" dirty="0">
                <a:solidFill>
                  <a:schemeClr val="bg1"/>
                </a:solidFill>
                <a:latin typeface="Songti SC" panose="02010600040101010101" pitchFamily="2" charset="-122"/>
                <a:ea typeface="Songti SC" panose="02010600040101010101" pitchFamily="2" charset="-122"/>
              </a:rPr>
              <a:t>歲的顧客比率比較高</a:t>
            </a:r>
            <a:endParaRPr lang="en-US" altLang="zh-TW" dirty="0">
              <a:solidFill>
                <a:schemeClr val="bg1"/>
              </a:solidFill>
              <a:latin typeface="Songti SC" panose="02010600040101010101" pitchFamily="2" charset="-122"/>
              <a:ea typeface="Songti SC" panose="02010600040101010101" pitchFamily="2" charset="-122"/>
            </a:endParaRPr>
          </a:p>
          <a:p>
            <a:pPr algn="dist"/>
            <a:endParaRPr lang="zh-TW" altLang="en-US" dirty="0">
              <a:solidFill>
                <a:schemeClr val="bg1"/>
              </a:solidFill>
              <a:latin typeface="Songti SC" panose="02010600040101010101" pitchFamily="2" charset="-122"/>
              <a:ea typeface="Songti SC" panose="02010600040101010101" pitchFamily="2" charset="-122"/>
            </a:endParaRPr>
          </a:p>
        </p:txBody>
      </p:sp>
      <p:grpSp>
        <p:nvGrpSpPr>
          <p:cNvPr id="29" name="群組 28">
            <a:extLst>
              <a:ext uri="{FF2B5EF4-FFF2-40B4-BE49-F238E27FC236}">
                <a16:creationId xmlns:a16="http://schemas.microsoft.com/office/drawing/2014/main" id="{A58AAE3F-7E18-B64A-91EF-DC0114698176}"/>
              </a:ext>
            </a:extLst>
          </p:cNvPr>
          <p:cNvGrpSpPr/>
          <p:nvPr/>
        </p:nvGrpSpPr>
        <p:grpSpPr>
          <a:xfrm>
            <a:off x="620923" y="3128101"/>
            <a:ext cx="9248567" cy="6205160"/>
            <a:chOff x="762000" y="4152181"/>
            <a:chExt cx="8153400" cy="5201591"/>
          </a:xfrm>
        </p:grpSpPr>
        <p:grpSp>
          <p:nvGrpSpPr>
            <p:cNvPr id="19" name="群組 18">
              <a:extLst>
                <a:ext uri="{FF2B5EF4-FFF2-40B4-BE49-F238E27FC236}">
                  <a16:creationId xmlns:a16="http://schemas.microsoft.com/office/drawing/2014/main" id="{70D879BA-1582-AE45-8687-071DA23EBEBB}"/>
                </a:ext>
              </a:extLst>
            </p:cNvPr>
            <p:cNvGrpSpPr/>
            <p:nvPr/>
          </p:nvGrpSpPr>
          <p:grpSpPr>
            <a:xfrm>
              <a:off x="762000" y="4152181"/>
              <a:ext cx="8153400" cy="5201591"/>
              <a:chOff x="762000" y="4152181"/>
              <a:chExt cx="8153400" cy="5201591"/>
            </a:xfrm>
          </p:grpSpPr>
          <p:pic>
            <p:nvPicPr>
              <p:cNvPr id="11" name="圖片 10">
                <a:extLst>
                  <a:ext uri="{FF2B5EF4-FFF2-40B4-BE49-F238E27FC236}">
                    <a16:creationId xmlns:a16="http://schemas.microsoft.com/office/drawing/2014/main" id="{56F5EABF-482B-0647-9DBD-6964E1BAF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4152181"/>
                <a:ext cx="8153400" cy="5201591"/>
              </a:xfrm>
              <a:prstGeom prst="rect">
                <a:avLst/>
              </a:prstGeom>
            </p:spPr>
          </p:pic>
          <p:sp>
            <p:nvSpPr>
              <p:cNvPr id="12" name="圓角矩形 11">
                <a:extLst>
                  <a:ext uri="{FF2B5EF4-FFF2-40B4-BE49-F238E27FC236}">
                    <a16:creationId xmlns:a16="http://schemas.microsoft.com/office/drawing/2014/main" id="{9E56AEDF-FA5D-784E-903F-C7B5276AF4E9}"/>
                  </a:ext>
                </a:extLst>
              </p:cNvPr>
              <p:cNvSpPr/>
              <p:nvPr/>
            </p:nvSpPr>
            <p:spPr>
              <a:xfrm>
                <a:off x="4486273" y="4152181"/>
                <a:ext cx="1583019" cy="4542179"/>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CEE0A37F-6680-5740-A94B-230D9B83CC82}"/>
                  </a:ext>
                </a:extLst>
              </p:cNvPr>
              <p:cNvSpPr txBox="1"/>
              <p:nvPr/>
            </p:nvSpPr>
            <p:spPr>
              <a:xfrm>
                <a:off x="5359255" y="5555040"/>
                <a:ext cx="708309" cy="1384995"/>
              </a:xfrm>
              <a:prstGeom prst="rect">
                <a:avLst/>
              </a:prstGeom>
              <a:noFill/>
            </p:spPr>
            <p:txBody>
              <a:bodyPr wrap="square" rtlCol="0">
                <a:spAutoFit/>
              </a:bodyPr>
              <a:lstStyle/>
              <a:p>
                <a:r>
                  <a:rPr kumimoji="1" lang="zh-TW" altLang="en-US" sz="2800" dirty="0">
                    <a:solidFill>
                      <a:srgbClr val="002060"/>
                    </a:solidFill>
                    <a:latin typeface="Songti SC" panose="02010600040101010101" pitchFamily="2" charset="-122"/>
                    <a:ea typeface="Songti SC" panose="02010600040101010101" pitchFamily="2" charset="-122"/>
                  </a:rPr>
                  <a:t>汐止</a:t>
                </a:r>
                <a:endParaRPr kumimoji="1" lang="en-US" altLang="zh-TW" sz="2800" dirty="0">
                  <a:solidFill>
                    <a:srgbClr val="002060"/>
                  </a:solidFill>
                  <a:latin typeface="Songti SC" panose="02010600040101010101" pitchFamily="2" charset="-122"/>
                  <a:ea typeface="Songti SC" panose="02010600040101010101" pitchFamily="2" charset="-122"/>
                </a:endParaRPr>
              </a:p>
              <a:p>
                <a:r>
                  <a:rPr kumimoji="1" lang="zh-TW" altLang="en-US" sz="2800" dirty="0">
                    <a:solidFill>
                      <a:srgbClr val="002060"/>
                    </a:solidFill>
                    <a:latin typeface="Songti SC" panose="02010600040101010101" pitchFamily="2" charset="-122"/>
                    <a:ea typeface="Songti SC" panose="02010600040101010101" pitchFamily="2" charset="-122"/>
                  </a:rPr>
                  <a:t>區</a:t>
                </a:r>
                <a:endParaRPr kumimoji="1" lang="en-US" altLang="zh-TW" sz="2800" dirty="0">
                  <a:solidFill>
                    <a:srgbClr val="002060"/>
                  </a:solidFill>
                  <a:latin typeface="Songti SC" panose="02010600040101010101" pitchFamily="2" charset="-122"/>
                  <a:ea typeface="Songti SC" panose="02010600040101010101" pitchFamily="2" charset="-122"/>
                </a:endParaRPr>
              </a:p>
            </p:txBody>
          </p:sp>
          <p:sp>
            <p:nvSpPr>
              <p:cNvPr id="14" name="文字方塊 13">
                <a:extLst>
                  <a:ext uri="{FF2B5EF4-FFF2-40B4-BE49-F238E27FC236}">
                    <a16:creationId xmlns:a16="http://schemas.microsoft.com/office/drawing/2014/main" id="{BAD6C98C-EA2B-884A-AC83-C1AF858DA0F4}"/>
                  </a:ext>
                </a:extLst>
              </p:cNvPr>
              <p:cNvSpPr txBox="1"/>
              <p:nvPr/>
            </p:nvSpPr>
            <p:spPr>
              <a:xfrm>
                <a:off x="4616451" y="5555040"/>
                <a:ext cx="609600" cy="1384995"/>
              </a:xfrm>
              <a:prstGeom prst="rect">
                <a:avLst/>
              </a:prstGeom>
              <a:noFill/>
            </p:spPr>
            <p:txBody>
              <a:bodyPr wrap="square" rtlCol="0">
                <a:spAutoFit/>
              </a:bodyPr>
              <a:lstStyle/>
              <a:p>
                <a:r>
                  <a:rPr kumimoji="1" lang="zh-TW" altLang="en-US" sz="2800">
                    <a:solidFill>
                      <a:srgbClr val="002060"/>
                    </a:solidFill>
                    <a:latin typeface="Songti SC" panose="02010600040101010101" pitchFamily="2" charset="-122"/>
                    <a:ea typeface="Songti SC" panose="02010600040101010101" pitchFamily="2" charset="-122"/>
                  </a:rPr>
                  <a:t>南</a:t>
                </a:r>
                <a:endParaRPr kumimoji="1" lang="en-US" altLang="zh-TW" sz="2800" dirty="0">
                  <a:solidFill>
                    <a:srgbClr val="002060"/>
                  </a:solidFill>
                  <a:latin typeface="Songti SC" panose="02010600040101010101" pitchFamily="2" charset="-122"/>
                  <a:ea typeface="Songti SC" panose="02010600040101010101" pitchFamily="2" charset="-122"/>
                </a:endParaRPr>
              </a:p>
              <a:p>
                <a:r>
                  <a:rPr kumimoji="1" lang="zh-TW" altLang="en-US" sz="2800">
                    <a:solidFill>
                      <a:srgbClr val="002060"/>
                    </a:solidFill>
                    <a:latin typeface="Songti SC" panose="02010600040101010101" pitchFamily="2" charset="-122"/>
                    <a:ea typeface="Songti SC" panose="02010600040101010101" pitchFamily="2" charset="-122"/>
                  </a:rPr>
                  <a:t>港</a:t>
                </a:r>
                <a:endParaRPr kumimoji="1" lang="en-US" altLang="zh-TW" sz="2800" dirty="0">
                  <a:solidFill>
                    <a:srgbClr val="002060"/>
                  </a:solidFill>
                  <a:latin typeface="Songti SC" panose="02010600040101010101" pitchFamily="2" charset="-122"/>
                  <a:ea typeface="Songti SC" panose="02010600040101010101" pitchFamily="2" charset="-122"/>
                </a:endParaRPr>
              </a:p>
              <a:p>
                <a:r>
                  <a:rPr kumimoji="1" lang="zh-TW" altLang="en-US" sz="2800">
                    <a:solidFill>
                      <a:srgbClr val="002060"/>
                    </a:solidFill>
                    <a:latin typeface="Songti SC" panose="02010600040101010101" pitchFamily="2" charset="-122"/>
                    <a:ea typeface="Songti SC" panose="02010600040101010101" pitchFamily="2" charset="-122"/>
                  </a:rPr>
                  <a:t>區</a:t>
                </a:r>
              </a:p>
            </p:txBody>
          </p:sp>
          <p:sp>
            <p:nvSpPr>
              <p:cNvPr id="15" name="文字方塊 14">
                <a:extLst>
                  <a:ext uri="{FF2B5EF4-FFF2-40B4-BE49-F238E27FC236}">
                    <a16:creationId xmlns:a16="http://schemas.microsoft.com/office/drawing/2014/main" id="{AF6E5732-9B3B-6D43-8351-A5AC527BC525}"/>
                  </a:ext>
                </a:extLst>
              </p:cNvPr>
              <p:cNvSpPr txBox="1"/>
              <p:nvPr/>
            </p:nvSpPr>
            <p:spPr>
              <a:xfrm>
                <a:off x="3182145" y="7472864"/>
                <a:ext cx="609600" cy="1200329"/>
              </a:xfrm>
              <a:prstGeom prst="rect">
                <a:avLst/>
              </a:prstGeom>
              <a:noFill/>
            </p:spPr>
            <p:txBody>
              <a:bodyPr wrap="square" rtlCol="0">
                <a:spAutoFit/>
              </a:bodyPr>
              <a:lstStyle/>
              <a:p>
                <a:r>
                  <a:rPr kumimoji="1" lang="zh-TW" altLang="en-US" sz="2400" dirty="0">
                    <a:solidFill>
                      <a:srgbClr val="002060"/>
                    </a:solidFill>
                    <a:latin typeface="Songti SC" panose="02010600040101010101" pitchFamily="2" charset="-122"/>
                    <a:ea typeface="Songti SC" panose="02010600040101010101" pitchFamily="2" charset="-122"/>
                  </a:rPr>
                  <a:t>信義</a:t>
                </a:r>
                <a:endParaRPr kumimoji="1" lang="en-US" altLang="zh-TW" sz="2400" dirty="0">
                  <a:solidFill>
                    <a:srgbClr val="002060"/>
                  </a:solidFill>
                  <a:latin typeface="Songti SC" panose="02010600040101010101" pitchFamily="2" charset="-122"/>
                  <a:ea typeface="Songti SC" panose="02010600040101010101" pitchFamily="2" charset="-122"/>
                </a:endParaRPr>
              </a:p>
              <a:p>
                <a:r>
                  <a:rPr kumimoji="1" lang="zh-TW" altLang="en-US" sz="2400" dirty="0">
                    <a:solidFill>
                      <a:srgbClr val="002060"/>
                    </a:solidFill>
                    <a:latin typeface="Songti SC" panose="02010600040101010101" pitchFamily="2" charset="-122"/>
                    <a:ea typeface="Songti SC" panose="02010600040101010101" pitchFamily="2" charset="-122"/>
                  </a:rPr>
                  <a:t>區</a:t>
                </a:r>
                <a:endParaRPr kumimoji="1" lang="en-US" altLang="zh-TW" sz="2400" dirty="0">
                  <a:solidFill>
                    <a:srgbClr val="002060"/>
                  </a:solidFill>
                  <a:latin typeface="Songti SC" panose="02010600040101010101" pitchFamily="2" charset="-122"/>
                  <a:ea typeface="Songti SC" panose="02010600040101010101" pitchFamily="2" charset="-122"/>
                </a:endParaRPr>
              </a:p>
            </p:txBody>
          </p:sp>
          <p:sp>
            <p:nvSpPr>
              <p:cNvPr id="18" name="文字方塊 17">
                <a:extLst>
                  <a:ext uri="{FF2B5EF4-FFF2-40B4-BE49-F238E27FC236}">
                    <a16:creationId xmlns:a16="http://schemas.microsoft.com/office/drawing/2014/main" id="{AB7E8B42-E6B0-0641-A741-F245AF965ECF}"/>
                  </a:ext>
                </a:extLst>
              </p:cNvPr>
              <p:cNvSpPr txBox="1"/>
              <p:nvPr/>
            </p:nvSpPr>
            <p:spPr>
              <a:xfrm>
                <a:off x="3902073" y="7494031"/>
                <a:ext cx="609600" cy="1006198"/>
              </a:xfrm>
              <a:prstGeom prst="rect">
                <a:avLst/>
              </a:prstGeom>
              <a:noFill/>
            </p:spPr>
            <p:txBody>
              <a:bodyPr wrap="square" rtlCol="0">
                <a:spAutoFit/>
              </a:bodyPr>
              <a:lstStyle/>
              <a:p>
                <a:r>
                  <a:rPr kumimoji="1" lang="zh-TW" altLang="en-US" sz="2400" dirty="0">
                    <a:solidFill>
                      <a:srgbClr val="002060"/>
                    </a:solidFill>
                    <a:latin typeface="Songti SC" panose="02010600040101010101" pitchFamily="2" charset="-122"/>
                    <a:ea typeface="Songti SC" panose="02010600040101010101" pitchFamily="2" charset="-122"/>
                  </a:rPr>
                  <a:t>內湖區</a:t>
                </a:r>
                <a:endParaRPr kumimoji="1" lang="en-US" altLang="zh-TW" sz="2400" dirty="0">
                  <a:solidFill>
                    <a:srgbClr val="002060"/>
                  </a:solidFill>
                  <a:latin typeface="Songti SC" panose="02010600040101010101" pitchFamily="2" charset="-122"/>
                  <a:ea typeface="Songti SC" panose="02010600040101010101" pitchFamily="2" charset="-122"/>
                </a:endParaRPr>
              </a:p>
            </p:txBody>
          </p:sp>
        </p:grpSp>
        <p:sp>
          <p:nvSpPr>
            <p:cNvPr id="16" name="文字方塊 15">
              <a:extLst>
                <a:ext uri="{FF2B5EF4-FFF2-40B4-BE49-F238E27FC236}">
                  <a16:creationId xmlns:a16="http://schemas.microsoft.com/office/drawing/2014/main" id="{FF2F9FF0-121D-9D4D-9042-136724A241C4}"/>
                </a:ext>
              </a:extLst>
            </p:cNvPr>
            <p:cNvSpPr txBox="1"/>
            <p:nvPr/>
          </p:nvSpPr>
          <p:spPr>
            <a:xfrm>
              <a:off x="1717784" y="4851112"/>
              <a:ext cx="2768489" cy="584775"/>
            </a:xfrm>
            <a:prstGeom prst="rect">
              <a:avLst/>
            </a:prstGeom>
            <a:noFill/>
          </p:spPr>
          <p:txBody>
            <a:bodyPr wrap="square" rtlCol="0">
              <a:spAutoFit/>
            </a:bodyPr>
            <a:lstStyle/>
            <a:p>
              <a:r>
                <a:rPr kumimoji="1" lang="zh-TW" altLang="en-US" sz="3200">
                  <a:solidFill>
                    <a:srgbClr val="002060"/>
                  </a:solidFill>
                  <a:highlight>
                    <a:srgbClr val="FFFF00"/>
                  </a:highlight>
                  <a:latin typeface="Songti SC" panose="02010600040101010101" pitchFamily="2" charset="-122"/>
                  <a:ea typeface="Songti SC" panose="02010600040101010101" pitchFamily="2" charset="-122"/>
                </a:rPr>
                <a:t>主要顧客來源</a:t>
              </a:r>
              <a:endParaRPr kumimoji="1" lang="en-US" altLang="zh-TW" sz="3200" dirty="0">
                <a:solidFill>
                  <a:srgbClr val="002060"/>
                </a:solidFill>
                <a:highlight>
                  <a:srgbClr val="FFFF00"/>
                </a:highlight>
                <a:latin typeface="Songti SC" panose="02010600040101010101" pitchFamily="2" charset="-122"/>
                <a:ea typeface="Songti SC" panose="02010600040101010101" pitchFamily="2" charset="-122"/>
              </a:endParaRPr>
            </a:p>
          </p:txBody>
        </p:sp>
      </p:grpSp>
      <p:sp>
        <p:nvSpPr>
          <p:cNvPr id="20" name="副標題 8">
            <a:extLst>
              <a:ext uri="{FF2B5EF4-FFF2-40B4-BE49-F238E27FC236}">
                <a16:creationId xmlns:a16="http://schemas.microsoft.com/office/drawing/2014/main" id="{1451EFAC-B321-2F4B-9C2B-6C137B032D6F}"/>
              </a:ext>
            </a:extLst>
          </p:cNvPr>
          <p:cNvSpPr txBox="1">
            <a:spLocks/>
          </p:cNvSpPr>
          <p:nvPr/>
        </p:nvSpPr>
        <p:spPr>
          <a:xfrm>
            <a:off x="10398138" y="1939816"/>
            <a:ext cx="6477000" cy="29409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50000"/>
              </a:lnSpc>
            </a:pPr>
            <a:r>
              <a:rPr lang="en-US" altLang="zh-TW" b="1" dirty="0">
                <a:solidFill>
                  <a:schemeClr val="accent6">
                    <a:lumMod val="60000"/>
                    <a:lumOff val="40000"/>
                  </a:schemeClr>
                </a:solidFill>
                <a:latin typeface="Songti SC" panose="02010600040101010101" pitchFamily="2" charset="-122"/>
                <a:ea typeface="Songti SC" panose="02010600040101010101" pitchFamily="2" charset="-122"/>
              </a:rPr>
              <a:t>−</a:t>
            </a:r>
            <a:r>
              <a:rPr lang="zh-TW" altLang="en-US" b="1" dirty="0">
                <a:solidFill>
                  <a:schemeClr val="accent6">
                    <a:lumMod val="60000"/>
                    <a:lumOff val="40000"/>
                  </a:schemeClr>
                </a:solidFill>
                <a:latin typeface="Songti SC" panose="02010600040101010101" pitchFamily="2" charset="-122"/>
                <a:ea typeface="Songti SC" panose="02010600040101010101" pitchFamily="2" charset="-122"/>
              </a:rPr>
              <a:t>主要發現</a:t>
            </a:r>
            <a:r>
              <a:rPr lang="en-US" altLang="zh-TW" b="1" dirty="0">
                <a:solidFill>
                  <a:schemeClr val="accent6">
                    <a:lumMod val="60000"/>
                    <a:lumOff val="40000"/>
                  </a:schemeClr>
                </a:solidFill>
                <a:latin typeface="Songti SC" panose="02010600040101010101" pitchFamily="2" charset="-122"/>
                <a:ea typeface="Songti SC" panose="02010600040101010101" pitchFamily="2" charset="-122"/>
              </a:rPr>
              <a:t>−</a:t>
            </a:r>
          </a:p>
          <a:p>
            <a:pPr marL="457200" indent="-457200" algn="just">
              <a:lnSpc>
                <a:spcPct val="150000"/>
              </a:lnSpc>
              <a:buFont typeface="Arial" panose="020B0604020202020204" pitchFamily="34" charset="0"/>
              <a:buChar char="•"/>
            </a:pPr>
            <a:r>
              <a:rPr lang="zh-TW" altLang="en-US" dirty="0">
                <a:solidFill>
                  <a:schemeClr val="bg1"/>
                </a:solidFill>
                <a:latin typeface="Songti SC" panose="02010600040101010101" pitchFamily="2" charset="-122"/>
                <a:ea typeface="Songti SC" panose="02010600040101010101" pitchFamily="2" charset="-122"/>
              </a:rPr>
              <a:t>主要顧客來源為南港區及汐止區，</a:t>
            </a:r>
            <a:endParaRPr lang="en-US" altLang="zh-TW" dirty="0">
              <a:solidFill>
                <a:schemeClr val="bg1"/>
              </a:solidFill>
              <a:latin typeface="Songti SC" panose="02010600040101010101" pitchFamily="2" charset="-122"/>
              <a:ea typeface="Songti SC" panose="02010600040101010101" pitchFamily="2" charset="-122"/>
            </a:endParaRPr>
          </a:p>
          <a:p>
            <a:pPr algn="just">
              <a:lnSpc>
                <a:spcPct val="150000"/>
              </a:lnSpc>
            </a:pPr>
            <a:r>
              <a:rPr lang="zh-TW" altLang="en-US" dirty="0">
                <a:solidFill>
                  <a:schemeClr val="bg1"/>
                </a:solidFill>
                <a:latin typeface="Songti SC" panose="02010600040101010101" pitchFamily="2" charset="-122"/>
                <a:ea typeface="Songti SC" panose="02010600040101010101" pitchFamily="2" charset="-122"/>
              </a:rPr>
              <a:t>    信義區及內湖區為其次</a:t>
            </a:r>
            <a:endParaRPr lang="en-US" altLang="zh-TW" dirty="0">
              <a:solidFill>
                <a:schemeClr val="bg1"/>
              </a:solidFill>
              <a:latin typeface="Songti SC" panose="02010600040101010101" pitchFamily="2" charset="-122"/>
              <a:ea typeface="Songti SC" panose="02010600040101010101" pitchFamily="2" charset="-122"/>
            </a:endParaRPr>
          </a:p>
          <a:p>
            <a:pPr algn="just">
              <a:lnSpc>
                <a:spcPct val="150000"/>
              </a:lnSpc>
            </a:pPr>
            <a:endParaRPr lang="en-US" altLang="zh-TW" dirty="0">
              <a:solidFill>
                <a:schemeClr val="bg1"/>
              </a:solidFill>
              <a:latin typeface="Songti SC" panose="02010600040101010101" pitchFamily="2" charset="-122"/>
              <a:ea typeface="Songti SC" panose="02010600040101010101" pitchFamily="2" charset="-122"/>
            </a:endParaRPr>
          </a:p>
          <a:p>
            <a:pPr algn="dist">
              <a:lnSpc>
                <a:spcPct val="150000"/>
              </a:lnSpc>
            </a:pPr>
            <a:endParaRPr lang="en-US" altLang="zh-TW" dirty="0">
              <a:solidFill>
                <a:schemeClr val="bg1"/>
              </a:solidFill>
              <a:latin typeface="Songti SC" panose="02010600040101010101" pitchFamily="2" charset="-122"/>
              <a:ea typeface="Songti SC" panose="02010600040101010101" pitchFamily="2" charset="-122"/>
            </a:endParaRPr>
          </a:p>
          <a:p>
            <a:pPr algn="dist">
              <a:lnSpc>
                <a:spcPct val="150000"/>
              </a:lnSpc>
            </a:pPr>
            <a:endParaRPr lang="zh-TW" altLang="en-US" dirty="0">
              <a:solidFill>
                <a:schemeClr val="bg1"/>
              </a:solidFill>
              <a:latin typeface="Songti SC" panose="02010600040101010101" pitchFamily="2" charset="-122"/>
              <a:ea typeface="Songti SC" panose="02010600040101010101" pitchFamily="2" charset="-122"/>
            </a:endParaRPr>
          </a:p>
        </p:txBody>
      </p:sp>
      <p:grpSp>
        <p:nvGrpSpPr>
          <p:cNvPr id="30" name="群組 29">
            <a:extLst>
              <a:ext uri="{FF2B5EF4-FFF2-40B4-BE49-F238E27FC236}">
                <a16:creationId xmlns:a16="http://schemas.microsoft.com/office/drawing/2014/main" id="{49C78B19-85A8-C148-81A9-386A3A4B18B7}"/>
              </a:ext>
            </a:extLst>
          </p:cNvPr>
          <p:cNvGrpSpPr/>
          <p:nvPr/>
        </p:nvGrpSpPr>
        <p:grpSpPr>
          <a:xfrm>
            <a:off x="717383" y="3849691"/>
            <a:ext cx="9589077" cy="5626181"/>
            <a:chOff x="981148" y="3627466"/>
            <a:chExt cx="7767197" cy="3866172"/>
          </a:xfrm>
        </p:grpSpPr>
        <p:pic>
          <p:nvPicPr>
            <p:cNvPr id="31" name="圖片 30">
              <a:extLst>
                <a:ext uri="{FF2B5EF4-FFF2-40B4-BE49-F238E27FC236}">
                  <a16:creationId xmlns:a16="http://schemas.microsoft.com/office/drawing/2014/main" id="{B94365A6-A1FE-BE43-A481-8AB66FD432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148" y="3627466"/>
              <a:ext cx="7186443" cy="3866172"/>
            </a:xfrm>
            <a:prstGeom prst="rect">
              <a:avLst/>
            </a:prstGeom>
          </p:spPr>
        </p:pic>
        <p:sp>
          <p:nvSpPr>
            <p:cNvPr id="32" name="圓角矩形 31">
              <a:extLst>
                <a:ext uri="{FF2B5EF4-FFF2-40B4-BE49-F238E27FC236}">
                  <a16:creationId xmlns:a16="http://schemas.microsoft.com/office/drawing/2014/main" id="{048792A2-10A1-EF46-9803-91FE4E6383B6}"/>
                </a:ext>
              </a:extLst>
            </p:cNvPr>
            <p:cNvSpPr/>
            <p:nvPr/>
          </p:nvSpPr>
          <p:spPr>
            <a:xfrm>
              <a:off x="3505200" y="4305301"/>
              <a:ext cx="1411829" cy="228600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文字方塊 32">
              <a:extLst>
                <a:ext uri="{FF2B5EF4-FFF2-40B4-BE49-F238E27FC236}">
                  <a16:creationId xmlns:a16="http://schemas.microsoft.com/office/drawing/2014/main" id="{B1DF8B46-7970-4646-8AA6-988CE7457B19}"/>
                </a:ext>
              </a:extLst>
            </p:cNvPr>
            <p:cNvSpPr txBox="1"/>
            <p:nvPr/>
          </p:nvSpPr>
          <p:spPr>
            <a:xfrm>
              <a:off x="4956446" y="4715108"/>
              <a:ext cx="3791899" cy="401843"/>
            </a:xfrm>
            <a:prstGeom prst="rect">
              <a:avLst/>
            </a:prstGeom>
            <a:noFill/>
          </p:spPr>
          <p:txBody>
            <a:bodyPr wrap="square" rtlCol="0">
              <a:spAutoFit/>
            </a:bodyPr>
            <a:lstStyle/>
            <a:p>
              <a:r>
                <a:rPr kumimoji="1" lang="en-US" altLang="zh-TW" sz="3200" b="1" dirty="0">
                  <a:highlight>
                    <a:srgbClr val="FFFF00"/>
                  </a:highlight>
                  <a:latin typeface="Songti SC" panose="02010600040101010101" pitchFamily="2" charset="-122"/>
                  <a:ea typeface="Songti SC" panose="02010600040101010101" pitchFamily="2" charset="-122"/>
                </a:rPr>
                <a:t>30~44</a:t>
              </a:r>
              <a:r>
                <a:rPr kumimoji="1" lang="zh-TW" altLang="en-US" sz="3200" b="1" dirty="0">
                  <a:highlight>
                    <a:srgbClr val="FFFF00"/>
                  </a:highlight>
                  <a:latin typeface="Songti SC" panose="02010600040101010101" pitchFamily="2" charset="-122"/>
                  <a:ea typeface="Songti SC" panose="02010600040101010101" pitchFamily="2" charset="-122"/>
                </a:rPr>
                <a:t>歲居多</a:t>
              </a:r>
            </a:p>
          </p:txBody>
        </p:sp>
      </p:grpSp>
      <p:pic>
        <p:nvPicPr>
          <p:cNvPr id="21" name="圖片 20">
            <a:extLst>
              <a:ext uri="{FF2B5EF4-FFF2-40B4-BE49-F238E27FC236}">
                <a16:creationId xmlns:a16="http://schemas.microsoft.com/office/drawing/2014/main" id="{9EEAB31C-CB29-1049-85F5-27AF58C1312B}"/>
              </a:ext>
            </a:extLst>
          </p:cNvPr>
          <p:cNvPicPr>
            <a:picLocks noChangeAspect="1"/>
          </p:cNvPicPr>
          <p:nvPr/>
        </p:nvPicPr>
        <p:blipFill rotWithShape="1">
          <a:blip r:embed="rId6">
            <a:extLst>
              <a:ext uri="{28A0092B-C50C-407E-A947-70E740481C1C}">
                <a14:useLocalDpi xmlns:a14="http://schemas.microsoft.com/office/drawing/2010/main" val="0"/>
              </a:ext>
            </a:extLst>
          </a:blip>
          <a:srcRect l="5511" t="-463" r="5767" b="1711"/>
          <a:stretch/>
        </p:blipFill>
        <p:spPr>
          <a:xfrm>
            <a:off x="598915" y="2475829"/>
            <a:ext cx="9279386" cy="750970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checkerboard(across)">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xEl>
                                              <p:pRg st="2" end="2"/>
                                            </p:txEl>
                                          </p:spTgt>
                                        </p:tgtEl>
                                        <p:attrNameLst>
                                          <p:attrName>style.visibility</p:attrName>
                                        </p:attrNameLst>
                                      </p:cBhvr>
                                      <p:to>
                                        <p:strVal val="visible"/>
                                      </p:to>
                                    </p:set>
                                    <p:anim calcmode="lin" valueType="num">
                                      <p:cBhvr additive="base">
                                        <p:cTn id="30"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 calcmode="lin" valueType="num">
                                      <p:cBhvr additive="base">
                                        <p:cTn id="36"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3A5D94D3-E703-FB46-B9CC-351909A65E60}"/>
              </a:ext>
            </a:extLst>
          </p:cNvPr>
          <p:cNvSpPr>
            <a:spLocks noGrp="1"/>
          </p:cNvSpPr>
          <p:nvPr>
            <p:ph type="ctrTitle"/>
          </p:nvPr>
        </p:nvSpPr>
        <p:spPr>
          <a:xfrm>
            <a:off x="598915" y="878794"/>
            <a:ext cx="7010400" cy="1470025"/>
          </a:xfrm>
        </p:spPr>
        <p:txBody>
          <a:bodyPr>
            <a:normAutofit/>
          </a:bodyPr>
          <a:lstStyle/>
          <a:p>
            <a:r>
              <a:rPr lang="en-US" altLang="zh-TW" sz="5400" b="1" dirty="0">
                <a:solidFill>
                  <a:schemeClr val="bg1"/>
                </a:solidFill>
                <a:latin typeface="Songti SC" panose="02010600040101010101" pitchFamily="2" charset="-122"/>
                <a:ea typeface="Songti SC" panose="02010600040101010101" pitchFamily="2" charset="-122"/>
              </a:rPr>
              <a:t>Ta Feng</a:t>
            </a:r>
            <a:r>
              <a:rPr lang="zh-TW" altLang="en-US" sz="5400" b="1">
                <a:solidFill>
                  <a:schemeClr val="bg1"/>
                </a:solidFill>
                <a:latin typeface="Songti SC" panose="02010600040101010101" pitchFamily="2" charset="-122"/>
                <a:ea typeface="Songti SC" panose="02010600040101010101" pitchFamily="2" charset="-122"/>
              </a:rPr>
              <a:t> 顧客資料</a:t>
            </a:r>
          </a:p>
        </p:txBody>
      </p:sp>
      <p:sp>
        <p:nvSpPr>
          <p:cNvPr id="20" name="副標題 8">
            <a:extLst>
              <a:ext uri="{FF2B5EF4-FFF2-40B4-BE49-F238E27FC236}">
                <a16:creationId xmlns:a16="http://schemas.microsoft.com/office/drawing/2014/main" id="{1451EFAC-B321-2F4B-9C2B-6C137B032D6F}"/>
              </a:ext>
            </a:extLst>
          </p:cNvPr>
          <p:cNvSpPr txBox="1">
            <a:spLocks/>
          </p:cNvSpPr>
          <p:nvPr/>
        </p:nvSpPr>
        <p:spPr>
          <a:xfrm>
            <a:off x="11125200" y="3673035"/>
            <a:ext cx="6477000" cy="29409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50000"/>
              </a:lnSpc>
            </a:pPr>
            <a:r>
              <a:rPr lang="en-US" altLang="zh-TW" b="1" dirty="0">
                <a:solidFill>
                  <a:schemeClr val="accent6">
                    <a:lumMod val="60000"/>
                    <a:lumOff val="40000"/>
                  </a:schemeClr>
                </a:solidFill>
                <a:latin typeface="Songti SC" panose="02010600040101010101" pitchFamily="2" charset="-122"/>
                <a:ea typeface="Songti SC" panose="02010600040101010101" pitchFamily="2" charset="-122"/>
              </a:rPr>
              <a:t>−</a:t>
            </a:r>
            <a:r>
              <a:rPr lang="zh-TW" altLang="en-US" b="1" dirty="0">
                <a:solidFill>
                  <a:schemeClr val="accent6">
                    <a:lumMod val="60000"/>
                    <a:lumOff val="40000"/>
                  </a:schemeClr>
                </a:solidFill>
                <a:latin typeface="Songti SC" panose="02010600040101010101" pitchFamily="2" charset="-122"/>
                <a:ea typeface="Songti SC" panose="02010600040101010101" pitchFamily="2" charset="-122"/>
              </a:rPr>
              <a:t>主要發現</a:t>
            </a:r>
            <a:r>
              <a:rPr lang="en-US" altLang="zh-TW" b="1" dirty="0">
                <a:solidFill>
                  <a:schemeClr val="accent6">
                    <a:lumMod val="60000"/>
                    <a:lumOff val="40000"/>
                  </a:schemeClr>
                </a:solidFill>
                <a:latin typeface="Songti SC" panose="02010600040101010101" pitchFamily="2" charset="-122"/>
                <a:ea typeface="Songti SC" panose="02010600040101010101" pitchFamily="2" charset="-122"/>
              </a:rPr>
              <a:t>−</a:t>
            </a:r>
          </a:p>
          <a:p>
            <a:pPr algn="just">
              <a:lnSpc>
                <a:spcPct val="150000"/>
              </a:lnSpc>
            </a:pPr>
            <a:r>
              <a:rPr lang="zh-TW" altLang="en-US" u="sng" dirty="0">
                <a:solidFill>
                  <a:schemeClr val="bg1"/>
                </a:solidFill>
                <a:latin typeface="Songti SC" panose="02010600040101010101" pitchFamily="2" charset="-122"/>
                <a:ea typeface="Songti SC" panose="02010600040101010101" pitchFamily="2" charset="-122"/>
              </a:rPr>
              <a:t>假日的各年齡層購買力較平日強</a:t>
            </a:r>
            <a:r>
              <a:rPr lang="zh-TW" altLang="en-US" dirty="0">
                <a:solidFill>
                  <a:schemeClr val="bg1"/>
                </a:solidFill>
                <a:latin typeface="Songti SC" panose="02010600040101010101" pitchFamily="2" charset="-122"/>
                <a:ea typeface="Songti SC" panose="02010600040101010101" pitchFamily="2" charset="-122"/>
              </a:rPr>
              <a:t>，尤其</a:t>
            </a:r>
            <a:r>
              <a:rPr lang="en-US" altLang="zh-TW" dirty="0">
                <a:solidFill>
                  <a:schemeClr val="bg1"/>
                </a:solidFill>
                <a:latin typeface="Songti SC" panose="02010600040101010101" pitchFamily="2" charset="-122"/>
                <a:ea typeface="Songti SC" panose="02010600040101010101" pitchFamily="2" charset="-122"/>
              </a:rPr>
              <a:t>30~39</a:t>
            </a:r>
            <a:r>
              <a:rPr lang="zh-TW" altLang="en-US" dirty="0">
                <a:solidFill>
                  <a:schemeClr val="bg1"/>
                </a:solidFill>
                <a:latin typeface="Songti SC" panose="02010600040101010101" pitchFamily="2" charset="-122"/>
                <a:ea typeface="Songti SC" panose="02010600040101010101" pitchFamily="2" charset="-122"/>
              </a:rPr>
              <a:t>歲族群最顯著。</a:t>
            </a:r>
            <a:endParaRPr lang="en-US" altLang="zh-TW" dirty="0">
              <a:solidFill>
                <a:schemeClr val="bg1"/>
              </a:solidFill>
              <a:latin typeface="Songti SC" panose="02010600040101010101" pitchFamily="2" charset="-122"/>
              <a:ea typeface="Songti SC" panose="02010600040101010101" pitchFamily="2" charset="-122"/>
            </a:endParaRPr>
          </a:p>
        </p:txBody>
      </p:sp>
      <p:pic>
        <p:nvPicPr>
          <p:cNvPr id="3" name="圖片 2">
            <a:extLst>
              <a:ext uri="{FF2B5EF4-FFF2-40B4-BE49-F238E27FC236}">
                <a16:creationId xmlns:a16="http://schemas.microsoft.com/office/drawing/2014/main" id="{0783A821-8839-204C-8746-99BF5DF53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9" y="2933700"/>
            <a:ext cx="8912821" cy="6447292"/>
          </a:xfrm>
          <a:prstGeom prst="rect">
            <a:avLst/>
          </a:prstGeom>
        </p:spPr>
      </p:pic>
      <p:sp>
        <p:nvSpPr>
          <p:cNvPr id="2" name="矩形 1">
            <a:extLst>
              <a:ext uri="{FF2B5EF4-FFF2-40B4-BE49-F238E27FC236}">
                <a16:creationId xmlns:a16="http://schemas.microsoft.com/office/drawing/2014/main" id="{88CE12F4-6E34-C149-AB92-FEE8BCC82B04}"/>
              </a:ext>
            </a:extLst>
          </p:cNvPr>
          <p:cNvSpPr/>
          <p:nvPr/>
        </p:nvSpPr>
        <p:spPr>
          <a:xfrm>
            <a:off x="6781800" y="3162300"/>
            <a:ext cx="1981200" cy="556260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90973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3A5D94D3-E703-FB46-B9CC-351909A65E60}"/>
              </a:ext>
            </a:extLst>
          </p:cNvPr>
          <p:cNvSpPr>
            <a:spLocks noGrp="1"/>
          </p:cNvSpPr>
          <p:nvPr>
            <p:ph type="ctrTitle"/>
          </p:nvPr>
        </p:nvSpPr>
        <p:spPr>
          <a:xfrm>
            <a:off x="598915" y="878794"/>
            <a:ext cx="7010400" cy="1470025"/>
          </a:xfrm>
        </p:spPr>
        <p:txBody>
          <a:bodyPr>
            <a:normAutofit/>
          </a:bodyPr>
          <a:lstStyle/>
          <a:p>
            <a:r>
              <a:rPr lang="en-US" altLang="zh-TW" sz="5400" b="1" dirty="0">
                <a:solidFill>
                  <a:schemeClr val="bg1"/>
                </a:solidFill>
                <a:latin typeface="Songti SC" panose="02010600040101010101" pitchFamily="2" charset="-122"/>
                <a:ea typeface="Songti SC" panose="02010600040101010101" pitchFamily="2" charset="-122"/>
              </a:rPr>
              <a:t>Ta Feng</a:t>
            </a:r>
            <a:r>
              <a:rPr lang="zh-TW" altLang="en-US" sz="5400" b="1" dirty="0">
                <a:solidFill>
                  <a:schemeClr val="bg1"/>
                </a:solidFill>
                <a:latin typeface="Songti SC" panose="02010600040101010101" pitchFamily="2" charset="-122"/>
                <a:ea typeface="Songti SC" panose="02010600040101010101" pitchFamily="2" charset="-122"/>
              </a:rPr>
              <a:t> 顧客資料</a:t>
            </a:r>
          </a:p>
        </p:txBody>
      </p:sp>
      <p:sp>
        <p:nvSpPr>
          <p:cNvPr id="9" name="副標題 8">
            <a:extLst>
              <a:ext uri="{FF2B5EF4-FFF2-40B4-BE49-F238E27FC236}">
                <a16:creationId xmlns:a16="http://schemas.microsoft.com/office/drawing/2014/main" id="{3175C13B-2CAB-844E-A328-8C77AC18AAFE}"/>
              </a:ext>
            </a:extLst>
          </p:cNvPr>
          <p:cNvSpPr>
            <a:spLocks noGrp="1"/>
          </p:cNvSpPr>
          <p:nvPr>
            <p:ph type="subTitle" idx="1"/>
          </p:nvPr>
        </p:nvSpPr>
        <p:spPr>
          <a:xfrm>
            <a:off x="10068099" y="2933700"/>
            <a:ext cx="7620986" cy="5462539"/>
          </a:xfrm>
        </p:spPr>
        <p:txBody>
          <a:bodyPr>
            <a:normAutofit fontScale="92500"/>
          </a:bodyPr>
          <a:lstStyle/>
          <a:p>
            <a:pPr>
              <a:lnSpc>
                <a:spcPct val="160000"/>
              </a:lnSpc>
            </a:pPr>
            <a:r>
              <a:rPr lang="en-US" altLang="zh-TW" sz="3600" b="1" dirty="0">
                <a:solidFill>
                  <a:schemeClr val="accent6">
                    <a:lumMod val="60000"/>
                    <a:lumOff val="40000"/>
                  </a:schemeClr>
                </a:solidFill>
                <a:latin typeface="Songti SC" panose="02010600040101010101" pitchFamily="2" charset="-122"/>
                <a:ea typeface="Songti SC" panose="02010600040101010101" pitchFamily="2" charset="-122"/>
              </a:rPr>
              <a:t>−</a:t>
            </a:r>
            <a:r>
              <a:rPr lang="zh-TW" altLang="en-US" sz="3600" b="1" dirty="0">
                <a:solidFill>
                  <a:schemeClr val="accent6">
                    <a:lumMod val="60000"/>
                    <a:lumOff val="40000"/>
                  </a:schemeClr>
                </a:solidFill>
                <a:latin typeface="Songti SC" panose="02010600040101010101" pitchFamily="2" charset="-122"/>
                <a:ea typeface="Songti SC" panose="02010600040101010101" pitchFamily="2" charset="-122"/>
              </a:rPr>
              <a:t>情境推測</a:t>
            </a:r>
            <a:r>
              <a:rPr lang="en-US" altLang="zh-TW" sz="3600" b="1" dirty="0">
                <a:solidFill>
                  <a:schemeClr val="accent6">
                    <a:lumMod val="60000"/>
                    <a:lumOff val="40000"/>
                  </a:schemeClr>
                </a:solidFill>
                <a:latin typeface="Songti SC" panose="02010600040101010101" pitchFamily="2" charset="-122"/>
                <a:ea typeface="Songti SC" panose="02010600040101010101" pitchFamily="2" charset="-122"/>
              </a:rPr>
              <a:t>−</a:t>
            </a:r>
            <a:endParaRPr lang="en-US" altLang="zh-TW" b="1" dirty="0">
              <a:solidFill>
                <a:schemeClr val="accent6">
                  <a:lumMod val="60000"/>
                  <a:lumOff val="40000"/>
                </a:schemeClr>
              </a:solidFill>
              <a:latin typeface="Songti SC" panose="02010600040101010101" pitchFamily="2" charset="-122"/>
              <a:ea typeface="Songti SC" panose="02010600040101010101" pitchFamily="2" charset="-122"/>
            </a:endParaRPr>
          </a:p>
          <a:p>
            <a:pPr algn="just">
              <a:lnSpc>
                <a:spcPct val="160000"/>
              </a:lnSpc>
            </a:pPr>
            <a:r>
              <a:rPr lang="en-US" altLang="zh-TW" sz="2800" dirty="0">
                <a:solidFill>
                  <a:schemeClr val="bg1"/>
                </a:solidFill>
                <a:latin typeface="Songti SC" panose="02010600040101010101" pitchFamily="2" charset="-122"/>
                <a:ea typeface="Songti SC" panose="02010600040101010101" pitchFamily="2" charset="-122"/>
              </a:rPr>
              <a:t>1.</a:t>
            </a:r>
            <a:r>
              <a:rPr lang="zh-TW" altLang="en-US" sz="2800" dirty="0">
                <a:solidFill>
                  <a:schemeClr val="bg1"/>
                </a:solidFill>
                <a:latin typeface="Songti SC" panose="02010600040101010101" pitchFamily="2" charset="-122"/>
                <a:ea typeface="Songti SC" panose="02010600040101010101" pitchFamily="2" charset="-122"/>
              </a:rPr>
              <a:t> 假設</a:t>
            </a:r>
            <a:r>
              <a:rPr lang="en-US" altLang="zh-TW" sz="2800" dirty="0">
                <a:solidFill>
                  <a:schemeClr val="bg1"/>
                </a:solidFill>
                <a:latin typeface="Songti SC" panose="02010600040101010101" pitchFamily="2" charset="-122"/>
                <a:ea typeface="Songti SC" panose="02010600040101010101" pitchFamily="2" charset="-122"/>
              </a:rPr>
              <a:t>Ta Feng</a:t>
            </a:r>
            <a:r>
              <a:rPr lang="zh-TW" altLang="en-US" sz="2800" dirty="0">
                <a:solidFill>
                  <a:schemeClr val="bg1"/>
                </a:solidFill>
                <a:latin typeface="Songti SC" panose="02010600040101010101" pitchFamily="2" charset="-122"/>
                <a:ea typeface="Songti SC" panose="02010600040101010101" pitchFamily="2" charset="-122"/>
              </a:rPr>
              <a:t>為位於南港區的</a:t>
            </a:r>
            <a:r>
              <a:rPr lang="zh-TW" altLang="en-US" sz="2800" b="1" dirty="0">
                <a:solidFill>
                  <a:schemeClr val="bg1"/>
                </a:solidFill>
                <a:latin typeface="Songti SC" panose="02010600040101010101" pitchFamily="2" charset="-122"/>
                <a:ea typeface="Songti SC" panose="02010600040101010101" pitchFamily="2" charset="-122"/>
              </a:rPr>
              <a:t>購物中心內</a:t>
            </a:r>
            <a:r>
              <a:rPr lang="zh-TW" altLang="en-US" sz="2800" dirty="0">
                <a:solidFill>
                  <a:schemeClr val="bg1"/>
                </a:solidFill>
                <a:latin typeface="Songti SC" panose="02010600040101010101" pitchFamily="2" charset="-122"/>
                <a:ea typeface="Songti SC" panose="02010600040101010101" pitchFamily="2" charset="-122"/>
              </a:rPr>
              <a:t>的量販店</a:t>
            </a:r>
            <a:endParaRPr lang="en-US" altLang="zh-TW" sz="2800" dirty="0">
              <a:solidFill>
                <a:schemeClr val="bg1"/>
              </a:solidFill>
              <a:latin typeface="Songti SC" panose="02010600040101010101" pitchFamily="2" charset="-122"/>
              <a:ea typeface="Songti SC" panose="02010600040101010101" pitchFamily="2" charset="-122"/>
            </a:endParaRPr>
          </a:p>
          <a:p>
            <a:pPr algn="just">
              <a:lnSpc>
                <a:spcPct val="160000"/>
              </a:lnSpc>
            </a:pPr>
            <a:r>
              <a:rPr lang="en-US" altLang="zh-TW" sz="2800" dirty="0">
                <a:solidFill>
                  <a:schemeClr val="bg1"/>
                </a:solidFill>
                <a:latin typeface="Songti SC" panose="02010600040101010101" pitchFamily="2" charset="-122"/>
                <a:ea typeface="Songti SC" panose="02010600040101010101" pitchFamily="2" charset="-122"/>
              </a:rPr>
              <a:t>2.</a:t>
            </a:r>
            <a:r>
              <a:rPr lang="zh-TW" altLang="en-US" sz="2800" dirty="0">
                <a:solidFill>
                  <a:schemeClr val="bg1"/>
                </a:solidFill>
                <a:latin typeface="Songti SC" panose="02010600040101010101" pitchFamily="2" charset="-122"/>
                <a:ea typeface="Songti SC" panose="02010600040101010101" pitchFamily="2" charset="-122"/>
              </a:rPr>
              <a:t> 住較近學生及上班族群下班下課後的聚會地點</a:t>
            </a:r>
            <a:endParaRPr lang="en-US" altLang="zh-TW" sz="2800" dirty="0">
              <a:solidFill>
                <a:schemeClr val="bg1"/>
              </a:solidFill>
              <a:latin typeface="Songti SC" panose="02010600040101010101" pitchFamily="2" charset="-122"/>
              <a:ea typeface="Songti SC" panose="02010600040101010101" pitchFamily="2" charset="-122"/>
            </a:endParaRPr>
          </a:p>
          <a:p>
            <a:pPr algn="just">
              <a:lnSpc>
                <a:spcPct val="160000"/>
              </a:lnSpc>
            </a:pPr>
            <a:r>
              <a:rPr lang="en-US" altLang="zh-TW" sz="2800" dirty="0">
                <a:solidFill>
                  <a:schemeClr val="bg1"/>
                </a:solidFill>
                <a:latin typeface="Songti SC" panose="02010600040101010101" pitchFamily="2" charset="-122"/>
                <a:ea typeface="Songti SC" panose="02010600040101010101" pitchFamily="2" charset="-122"/>
              </a:rPr>
              <a:t>3.</a:t>
            </a:r>
            <a:r>
              <a:rPr lang="zh-TW" altLang="en-US" sz="2800" dirty="0">
                <a:solidFill>
                  <a:schemeClr val="bg1"/>
                </a:solidFill>
                <a:latin typeface="Songti SC" panose="02010600040101010101" pitchFamily="2" charset="-122"/>
                <a:ea typeface="Songti SC" panose="02010600040101010101" pitchFamily="2" charset="-122"/>
              </a:rPr>
              <a:t> 因地緣關係</a:t>
            </a:r>
            <a:r>
              <a:rPr lang="zh-TW" altLang="en-US" sz="2800" dirty="0">
                <a:solidFill>
                  <a:schemeClr val="bg1"/>
                </a:solidFill>
                <a:latin typeface="PMingLiU-ExtB" panose="02020500000000000000" pitchFamily="18" charset="-120"/>
                <a:ea typeface="PMingLiU-ExtB" panose="02020500000000000000" pitchFamily="18" charset="-120"/>
              </a:rPr>
              <a:t>，</a:t>
            </a:r>
            <a:r>
              <a:rPr lang="zh-TW" altLang="en-US" sz="2800" dirty="0">
                <a:solidFill>
                  <a:schemeClr val="bg1"/>
                </a:solidFill>
                <a:latin typeface="Songti SC" panose="02010600040101010101" pitchFamily="2" charset="-122"/>
                <a:ea typeface="Songti SC" panose="02010600040101010101" pitchFamily="2" charset="-122"/>
              </a:rPr>
              <a:t>信義區跟內湖區等顧客可能</a:t>
            </a:r>
            <a:r>
              <a:rPr lang="zh-TW" altLang="en-US" sz="2800" u="sng" dirty="0">
                <a:solidFill>
                  <a:schemeClr val="bg1"/>
                </a:solidFill>
                <a:latin typeface="Songti SC" panose="02010600040101010101" pitchFamily="2" charset="-122"/>
                <a:ea typeface="Songti SC" panose="02010600040101010101" pitchFamily="2" charset="-122"/>
              </a:rPr>
              <a:t>只在假日</a:t>
            </a:r>
            <a:r>
              <a:rPr lang="zh-TW" altLang="en-US" sz="2800" dirty="0">
                <a:solidFill>
                  <a:schemeClr val="bg1"/>
                </a:solidFill>
                <a:latin typeface="Songti SC" panose="02010600040101010101" pitchFamily="2" charset="-122"/>
                <a:ea typeface="Songti SC" panose="02010600040101010101" pitchFamily="2" charset="-122"/>
              </a:rPr>
              <a:t>特地來購物商城逛街補貨，因此單次購買量較高</a:t>
            </a:r>
            <a:endParaRPr lang="en-US" altLang="zh-TW" sz="2800" dirty="0">
              <a:solidFill>
                <a:schemeClr val="bg1"/>
              </a:solidFill>
              <a:latin typeface="Songti SC" panose="02010600040101010101" pitchFamily="2" charset="-122"/>
              <a:ea typeface="Songti SC" panose="02010600040101010101" pitchFamily="2" charset="-122"/>
            </a:endParaRPr>
          </a:p>
          <a:p>
            <a:pPr algn="just">
              <a:lnSpc>
                <a:spcPct val="160000"/>
              </a:lnSpc>
            </a:pPr>
            <a:r>
              <a:rPr lang="en-US" altLang="zh-TW" sz="2800" dirty="0">
                <a:solidFill>
                  <a:schemeClr val="bg1"/>
                </a:solidFill>
                <a:latin typeface="Songti SC" panose="02010600040101010101" pitchFamily="2" charset="-122"/>
                <a:ea typeface="Songti SC" panose="02010600040101010101" pitchFamily="2" charset="-122"/>
              </a:rPr>
              <a:t>4. 30~50</a:t>
            </a:r>
            <a:r>
              <a:rPr lang="zh-TW" altLang="en-US" sz="2800" dirty="0">
                <a:solidFill>
                  <a:schemeClr val="bg1"/>
                </a:solidFill>
                <a:latin typeface="Songti SC" panose="02010600040101010101" pitchFamily="2" charset="-122"/>
                <a:ea typeface="Songti SC" panose="02010600040101010101" pitchFamily="2" charset="-122"/>
              </a:rPr>
              <a:t>歲平均購買單價較其他年齡層高</a:t>
            </a:r>
            <a:r>
              <a:rPr lang="zh-TW" altLang="en-US" sz="2800" dirty="0">
                <a:solidFill>
                  <a:schemeClr val="bg1"/>
                </a:solidFill>
                <a:latin typeface="PMingLiU-ExtB" panose="02020500000000000000" pitchFamily="18" charset="-120"/>
                <a:ea typeface="PMingLiU-ExtB" panose="02020500000000000000" pitchFamily="18" charset="-120"/>
              </a:rPr>
              <a:t>，</a:t>
            </a:r>
            <a:r>
              <a:rPr lang="zh-TW" altLang="en-US" sz="2800" dirty="0">
                <a:solidFill>
                  <a:schemeClr val="bg1"/>
                </a:solidFill>
                <a:latin typeface="Songti SC" panose="02010600040101010101" pitchFamily="2" charset="-122"/>
                <a:ea typeface="Songti SC" panose="02010600040101010101" pitchFamily="2" charset="-122"/>
              </a:rPr>
              <a:t>推測經濟能力較好</a:t>
            </a:r>
            <a:endParaRPr lang="en-US" altLang="zh-TW" sz="2800" dirty="0">
              <a:solidFill>
                <a:schemeClr val="bg1"/>
              </a:solidFill>
              <a:latin typeface="Songti SC" panose="02010600040101010101" pitchFamily="2" charset="-122"/>
              <a:ea typeface="Songti SC" panose="02010600040101010101" pitchFamily="2" charset="-122"/>
            </a:endParaRPr>
          </a:p>
          <a:p>
            <a:pPr algn="just">
              <a:lnSpc>
                <a:spcPct val="160000"/>
              </a:lnSpc>
            </a:pPr>
            <a:endParaRPr lang="en-US" altLang="zh-TW" dirty="0">
              <a:solidFill>
                <a:schemeClr val="bg1"/>
              </a:solidFill>
              <a:latin typeface="Songti SC" panose="02010600040101010101" pitchFamily="2" charset="-122"/>
              <a:ea typeface="Songti SC" panose="02010600040101010101" pitchFamily="2" charset="-122"/>
            </a:endParaRPr>
          </a:p>
          <a:p>
            <a:pPr algn="just">
              <a:lnSpc>
                <a:spcPct val="160000"/>
              </a:lnSpc>
            </a:pPr>
            <a:endParaRPr lang="en-US" altLang="zh-TW" dirty="0">
              <a:solidFill>
                <a:schemeClr val="bg1"/>
              </a:solidFill>
              <a:latin typeface="Songti SC" panose="02010600040101010101" pitchFamily="2" charset="-122"/>
              <a:ea typeface="Songti SC" panose="02010600040101010101" pitchFamily="2" charset="-122"/>
            </a:endParaRPr>
          </a:p>
          <a:p>
            <a:pPr algn="just">
              <a:lnSpc>
                <a:spcPct val="160000"/>
              </a:lnSpc>
            </a:pPr>
            <a:endParaRPr lang="en-US" altLang="zh-TW" dirty="0">
              <a:solidFill>
                <a:schemeClr val="bg1"/>
              </a:solidFill>
              <a:latin typeface="Songti SC" panose="02010600040101010101" pitchFamily="2" charset="-122"/>
              <a:ea typeface="Songti SC" panose="02010600040101010101" pitchFamily="2" charset="-122"/>
            </a:endParaRPr>
          </a:p>
          <a:p>
            <a:pPr algn="just">
              <a:lnSpc>
                <a:spcPct val="160000"/>
              </a:lnSpc>
            </a:pPr>
            <a:endParaRPr lang="en-US" altLang="zh-TW" dirty="0">
              <a:solidFill>
                <a:schemeClr val="bg1"/>
              </a:solidFill>
              <a:latin typeface="Songti SC" panose="02010600040101010101" pitchFamily="2" charset="-122"/>
              <a:ea typeface="Songti SC" panose="02010600040101010101" pitchFamily="2" charset="-122"/>
            </a:endParaRPr>
          </a:p>
          <a:p>
            <a:pPr algn="just">
              <a:lnSpc>
                <a:spcPct val="160000"/>
              </a:lnSpc>
            </a:pPr>
            <a:endParaRPr lang="en-US" altLang="zh-TW" dirty="0">
              <a:solidFill>
                <a:schemeClr val="bg1"/>
              </a:solidFill>
              <a:latin typeface="Songti SC" panose="02010600040101010101" pitchFamily="2" charset="-122"/>
              <a:ea typeface="Songti SC" panose="02010600040101010101" pitchFamily="2" charset="-122"/>
            </a:endParaRPr>
          </a:p>
          <a:p>
            <a:pPr algn="just">
              <a:lnSpc>
                <a:spcPct val="160000"/>
              </a:lnSpc>
            </a:pPr>
            <a:endParaRPr lang="en-US" altLang="zh-TW" dirty="0">
              <a:solidFill>
                <a:schemeClr val="bg1"/>
              </a:solidFill>
              <a:latin typeface="Songti SC" panose="02010600040101010101" pitchFamily="2" charset="-122"/>
              <a:ea typeface="Songti SC" panose="02010600040101010101" pitchFamily="2" charset="-122"/>
            </a:endParaRPr>
          </a:p>
          <a:p>
            <a:pPr algn="dist">
              <a:lnSpc>
                <a:spcPct val="160000"/>
              </a:lnSpc>
            </a:pPr>
            <a:endParaRPr lang="zh-TW" altLang="en-US" dirty="0">
              <a:solidFill>
                <a:schemeClr val="bg1"/>
              </a:solidFill>
              <a:latin typeface="Songti SC" panose="02010600040101010101" pitchFamily="2" charset="-122"/>
              <a:ea typeface="Songti SC" panose="02010600040101010101" pitchFamily="2" charset="-122"/>
            </a:endParaRPr>
          </a:p>
        </p:txBody>
      </p:sp>
      <p:pic>
        <p:nvPicPr>
          <p:cNvPr id="21" name="圖片 20">
            <a:extLst>
              <a:ext uri="{FF2B5EF4-FFF2-40B4-BE49-F238E27FC236}">
                <a16:creationId xmlns:a16="http://schemas.microsoft.com/office/drawing/2014/main" id="{EF8FE71B-7842-1F46-8EE6-AFCCE3387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15" y="3790082"/>
            <a:ext cx="8545405" cy="5268383"/>
          </a:xfrm>
          <a:prstGeom prst="rect">
            <a:avLst/>
          </a:prstGeom>
        </p:spPr>
      </p:pic>
      <p:pic>
        <p:nvPicPr>
          <p:cNvPr id="22" name="圖片 21">
            <a:extLst>
              <a:ext uri="{FF2B5EF4-FFF2-40B4-BE49-F238E27FC236}">
                <a16:creationId xmlns:a16="http://schemas.microsoft.com/office/drawing/2014/main" id="{0F7DEDFB-EB77-A348-BE0B-96F318938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312" y="4111478"/>
            <a:ext cx="6172609" cy="5298016"/>
          </a:xfrm>
          <a:prstGeom prst="rect">
            <a:avLst/>
          </a:prstGeom>
        </p:spPr>
      </p:pic>
      <p:pic>
        <p:nvPicPr>
          <p:cNvPr id="4" name="圖片 3">
            <a:extLst>
              <a:ext uri="{FF2B5EF4-FFF2-40B4-BE49-F238E27FC236}">
                <a16:creationId xmlns:a16="http://schemas.microsoft.com/office/drawing/2014/main" id="{CEFA1491-C034-F444-871B-C9E108F08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94" y="2628633"/>
            <a:ext cx="8953500" cy="6159500"/>
          </a:xfrm>
          <a:prstGeom prst="rect">
            <a:avLst/>
          </a:prstGeom>
        </p:spPr>
      </p:pic>
      <p:grpSp>
        <p:nvGrpSpPr>
          <p:cNvPr id="11" name="群組 10">
            <a:extLst>
              <a:ext uri="{FF2B5EF4-FFF2-40B4-BE49-F238E27FC236}">
                <a16:creationId xmlns:a16="http://schemas.microsoft.com/office/drawing/2014/main" id="{5A3B528C-CB46-9B45-8607-D999B75C1E33}"/>
              </a:ext>
            </a:extLst>
          </p:cNvPr>
          <p:cNvGrpSpPr/>
          <p:nvPr/>
        </p:nvGrpSpPr>
        <p:grpSpPr>
          <a:xfrm>
            <a:off x="5500192" y="5720365"/>
            <a:ext cx="4596930" cy="2796868"/>
            <a:chOff x="5715000" y="5647377"/>
            <a:chExt cx="4596930" cy="2796868"/>
          </a:xfrm>
        </p:grpSpPr>
        <p:sp>
          <p:nvSpPr>
            <p:cNvPr id="7" name="橢圓 6">
              <a:extLst>
                <a:ext uri="{FF2B5EF4-FFF2-40B4-BE49-F238E27FC236}">
                  <a16:creationId xmlns:a16="http://schemas.microsoft.com/office/drawing/2014/main" id="{9BBF1875-08A6-BF4D-84BD-970FD3EDA981}"/>
                </a:ext>
              </a:extLst>
            </p:cNvPr>
            <p:cNvSpPr/>
            <p:nvPr/>
          </p:nvSpPr>
          <p:spPr>
            <a:xfrm>
              <a:off x="5715000" y="6286500"/>
              <a:ext cx="3508015" cy="215774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863361E7-107B-5F4E-B531-83021FFBE05B}"/>
                </a:ext>
              </a:extLst>
            </p:cNvPr>
            <p:cNvSpPr txBox="1"/>
            <p:nvPr/>
          </p:nvSpPr>
          <p:spPr>
            <a:xfrm>
              <a:off x="5962884" y="5647377"/>
              <a:ext cx="4349046" cy="461665"/>
            </a:xfrm>
            <a:prstGeom prst="rect">
              <a:avLst/>
            </a:prstGeom>
            <a:noFill/>
          </p:spPr>
          <p:txBody>
            <a:bodyPr wrap="square" rtlCol="0">
              <a:spAutoFit/>
            </a:bodyPr>
            <a:lstStyle/>
            <a:p>
              <a:r>
                <a:rPr kumimoji="1" lang="zh-TW" altLang="en-US" sz="2400" b="1" dirty="0">
                  <a:solidFill>
                    <a:srgbClr val="FF0000"/>
                  </a:solidFill>
                  <a:latin typeface="Songti SC" panose="02010600040101010101" pitchFamily="2" charset="-122"/>
                  <a:ea typeface="Songti SC" panose="02010600040101010101" pitchFamily="2" charset="-122"/>
                </a:rPr>
                <a:t>我們都住比較遠唷！！</a:t>
              </a:r>
            </a:p>
          </p:txBody>
        </p:sp>
      </p:grpSp>
      <p:pic>
        <p:nvPicPr>
          <p:cNvPr id="24" name="圖片 23">
            <a:extLst>
              <a:ext uri="{FF2B5EF4-FFF2-40B4-BE49-F238E27FC236}">
                <a16:creationId xmlns:a16="http://schemas.microsoft.com/office/drawing/2014/main" id="{53C881B7-C174-B64A-A3B7-479B22CD1793}"/>
              </a:ext>
            </a:extLst>
          </p:cNvPr>
          <p:cNvPicPr>
            <a:picLocks noChangeAspect="1"/>
          </p:cNvPicPr>
          <p:nvPr/>
        </p:nvPicPr>
        <p:blipFill rotWithShape="1">
          <a:blip r:embed="rId6">
            <a:extLst>
              <a:ext uri="{28A0092B-C50C-407E-A947-70E740481C1C}">
                <a14:useLocalDpi xmlns:a14="http://schemas.microsoft.com/office/drawing/2010/main" val="0"/>
              </a:ext>
            </a:extLst>
          </a:blip>
          <a:srcRect l="5511" t="-463" r="5767" b="1711"/>
          <a:stretch/>
        </p:blipFill>
        <p:spPr>
          <a:xfrm>
            <a:off x="854606" y="2488759"/>
            <a:ext cx="7767197" cy="6574468"/>
          </a:xfrm>
          <a:prstGeom prst="rect">
            <a:avLst/>
          </a:prstGeom>
        </p:spPr>
      </p:pic>
      <p:grpSp>
        <p:nvGrpSpPr>
          <p:cNvPr id="6" name="群組 5">
            <a:extLst>
              <a:ext uri="{FF2B5EF4-FFF2-40B4-BE49-F238E27FC236}">
                <a16:creationId xmlns:a16="http://schemas.microsoft.com/office/drawing/2014/main" id="{FB46E27B-23C7-CA49-83FD-9D4465CB361C}"/>
              </a:ext>
            </a:extLst>
          </p:cNvPr>
          <p:cNvGrpSpPr/>
          <p:nvPr/>
        </p:nvGrpSpPr>
        <p:grpSpPr>
          <a:xfrm>
            <a:off x="379464" y="2488759"/>
            <a:ext cx="8953499" cy="6545527"/>
            <a:chOff x="542684" y="3078871"/>
            <a:chExt cx="8717478" cy="6166178"/>
          </a:xfrm>
        </p:grpSpPr>
        <p:pic>
          <p:nvPicPr>
            <p:cNvPr id="25" name="圖片 24">
              <a:extLst>
                <a:ext uri="{FF2B5EF4-FFF2-40B4-BE49-F238E27FC236}">
                  <a16:creationId xmlns:a16="http://schemas.microsoft.com/office/drawing/2014/main" id="{3F60D276-E498-E143-B8A9-485BF53667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684" y="3078871"/>
              <a:ext cx="8717478" cy="6166178"/>
            </a:xfrm>
            <a:prstGeom prst="rect">
              <a:avLst/>
            </a:prstGeom>
          </p:spPr>
        </p:pic>
        <p:sp>
          <p:nvSpPr>
            <p:cNvPr id="5" name="圓角矩形 4">
              <a:extLst>
                <a:ext uri="{FF2B5EF4-FFF2-40B4-BE49-F238E27FC236}">
                  <a16:creationId xmlns:a16="http://schemas.microsoft.com/office/drawing/2014/main" id="{84CD8582-9756-0F4B-A1EF-AEE7E274DC58}"/>
                </a:ext>
              </a:extLst>
            </p:cNvPr>
            <p:cNvSpPr/>
            <p:nvPr/>
          </p:nvSpPr>
          <p:spPr>
            <a:xfrm>
              <a:off x="5867400" y="5035012"/>
              <a:ext cx="3001504" cy="3608968"/>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a:p>
          </p:txBody>
        </p:sp>
      </p:grpSp>
    </p:spTree>
    <p:extLst>
      <p:ext uri="{BB962C8B-B14F-4D97-AF65-F5344CB8AC3E}">
        <p14:creationId xmlns:p14="http://schemas.microsoft.com/office/powerpoint/2010/main" val="351371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blinds(horizontal)">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checkerboard(across)">
                                      <p:cBhvr>
                                        <p:cTn id="30"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ssolv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37"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900" decel="100000" fill="hold"/>
                                        <p:tgtEl>
                                          <p:spTgt spid="11"/>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 calcmode="lin" valueType="num">
                                      <p:cBhvr additive="base">
                                        <p:cTn id="48"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dissolv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animEffect transition="in" filter="blinds(horizontal)">
                                      <p:cBhvr>
                                        <p:cTn id="5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A4F8EBE5-548E-944C-BF55-6FCCF941D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0" y="4143500"/>
            <a:ext cx="8153106" cy="5025888"/>
          </a:xfrm>
          <a:prstGeom prst="rect">
            <a:avLst/>
          </a:prstGeom>
        </p:spPr>
      </p:pic>
      <p:sp>
        <p:nvSpPr>
          <p:cNvPr id="8" name="標題 7">
            <a:extLst>
              <a:ext uri="{FF2B5EF4-FFF2-40B4-BE49-F238E27FC236}">
                <a16:creationId xmlns:a16="http://schemas.microsoft.com/office/drawing/2014/main" id="{3A5D94D3-E703-FB46-B9CC-351909A65E60}"/>
              </a:ext>
            </a:extLst>
          </p:cNvPr>
          <p:cNvSpPr>
            <a:spLocks noGrp="1"/>
          </p:cNvSpPr>
          <p:nvPr>
            <p:ph type="ctrTitle"/>
          </p:nvPr>
        </p:nvSpPr>
        <p:spPr>
          <a:xfrm>
            <a:off x="598915" y="878794"/>
            <a:ext cx="7010400" cy="1470025"/>
          </a:xfrm>
        </p:spPr>
        <p:txBody>
          <a:bodyPr>
            <a:normAutofit/>
          </a:bodyPr>
          <a:lstStyle/>
          <a:p>
            <a:r>
              <a:rPr lang="zh-TW" altLang="en-US" sz="5400" b="1" dirty="0">
                <a:solidFill>
                  <a:schemeClr val="bg1"/>
                </a:solidFill>
                <a:latin typeface="Songti SC" panose="02010600040101010101" pitchFamily="2" charset="-122"/>
                <a:ea typeface="Songti SC" panose="02010600040101010101" pitchFamily="2" charset="-122"/>
              </a:rPr>
              <a:t> </a:t>
            </a:r>
          </a:p>
        </p:txBody>
      </p:sp>
      <p:sp>
        <p:nvSpPr>
          <p:cNvPr id="17" name="標題 7">
            <a:extLst>
              <a:ext uri="{FF2B5EF4-FFF2-40B4-BE49-F238E27FC236}">
                <a16:creationId xmlns:a16="http://schemas.microsoft.com/office/drawing/2014/main" id="{B6F30F87-E596-0C4C-A3E9-BF55CC93609E}"/>
              </a:ext>
            </a:extLst>
          </p:cNvPr>
          <p:cNvSpPr txBox="1">
            <a:spLocks/>
          </p:cNvSpPr>
          <p:nvPr/>
        </p:nvSpPr>
        <p:spPr>
          <a:xfrm>
            <a:off x="220517" y="571500"/>
            <a:ext cx="7767196"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5400" b="1" dirty="0">
                <a:solidFill>
                  <a:schemeClr val="bg1"/>
                </a:solidFill>
                <a:latin typeface="Songti SC" panose="02010600040101010101" pitchFamily="2" charset="-122"/>
                <a:ea typeface="Songti SC" panose="02010600040101010101" pitchFamily="2" charset="-122"/>
              </a:rPr>
              <a:t>Ta Feng</a:t>
            </a:r>
            <a:r>
              <a:rPr lang="zh-TW" altLang="en-US" sz="5400" b="1" dirty="0">
                <a:solidFill>
                  <a:schemeClr val="bg1"/>
                </a:solidFill>
                <a:latin typeface="Songti SC" panose="02010600040101010101" pitchFamily="2" charset="-122"/>
                <a:ea typeface="Songti SC" panose="02010600040101010101" pitchFamily="2" charset="-122"/>
              </a:rPr>
              <a:t> 商品銷售狀況</a:t>
            </a:r>
          </a:p>
        </p:txBody>
      </p:sp>
      <p:sp>
        <p:nvSpPr>
          <p:cNvPr id="16" name="文字方塊 15">
            <a:extLst>
              <a:ext uri="{FF2B5EF4-FFF2-40B4-BE49-F238E27FC236}">
                <a16:creationId xmlns:a16="http://schemas.microsoft.com/office/drawing/2014/main" id="{0D859ED5-50C9-7A42-A1EA-AA23DF10C3EB}"/>
              </a:ext>
            </a:extLst>
          </p:cNvPr>
          <p:cNvSpPr txBox="1"/>
          <p:nvPr/>
        </p:nvSpPr>
        <p:spPr>
          <a:xfrm>
            <a:off x="7772400" y="1066812"/>
            <a:ext cx="7249685" cy="523220"/>
          </a:xfrm>
          <a:prstGeom prst="rect">
            <a:avLst/>
          </a:prstGeom>
          <a:noFill/>
        </p:spPr>
        <p:txBody>
          <a:bodyPr wrap="square" rtlCol="0">
            <a:spAutoFit/>
          </a:bodyPr>
          <a:lstStyle/>
          <a:p>
            <a:pPr algn="dist"/>
            <a:r>
              <a:rPr kumimoji="1" lang="zh-TW" altLang="en-US" sz="2800" dirty="0">
                <a:solidFill>
                  <a:schemeClr val="accent2"/>
                </a:solidFill>
                <a:latin typeface="Songti SC" panose="02010600040101010101" pitchFamily="2" charset="-122"/>
                <a:ea typeface="Songti SC" panose="02010600040101010101" pitchFamily="2" charset="-122"/>
              </a:rPr>
              <a:t>依前十大的銷售量最好產品中依毛利做排列</a:t>
            </a:r>
          </a:p>
        </p:txBody>
      </p:sp>
      <p:grpSp>
        <p:nvGrpSpPr>
          <p:cNvPr id="28" name="群組 27">
            <a:extLst>
              <a:ext uri="{FF2B5EF4-FFF2-40B4-BE49-F238E27FC236}">
                <a16:creationId xmlns:a16="http://schemas.microsoft.com/office/drawing/2014/main" id="{ADF5ED5C-506F-5C48-8247-5B3212C03647}"/>
              </a:ext>
            </a:extLst>
          </p:cNvPr>
          <p:cNvGrpSpPr/>
          <p:nvPr/>
        </p:nvGrpSpPr>
        <p:grpSpPr>
          <a:xfrm>
            <a:off x="403622" y="3739671"/>
            <a:ext cx="9223125" cy="5459350"/>
            <a:chOff x="2333772" y="2541070"/>
            <a:chExt cx="13058393" cy="6460137"/>
          </a:xfrm>
        </p:grpSpPr>
        <p:pic>
          <p:nvPicPr>
            <p:cNvPr id="5" name="圖片 4">
              <a:extLst>
                <a:ext uri="{FF2B5EF4-FFF2-40B4-BE49-F238E27FC236}">
                  <a16:creationId xmlns:a16="http://schemas.microsoft.com/office/drawing/2014/main" id="{E9F60214-D9BA-8D4D-A0C9-AA81FA760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772" y="2541070"/>
              <a:ext cx="13058393" cy="6460137"/>
            </a:xfrm>
            <a:prstGeom prst="rect">
              <a:avLst/>
            </a:prstGeom>
            <a:ln>
              <a:solidFill>
                <a:srgbClr val="00B050"/>
              </a:solidFill>
            </a:ln>
          </p:spPr>
        </p:pic>
        <p:sp>
          <p:nvSpPr>
            <p:cNvPr id="15" name="矩形 14">
              <a:extLst>
                <a:ext uri="{FF2B5EF4-FFF2-40B4-BE49-F238E27FC236}">
                  <a16:creationId xmlns:a16="http://schemas.microsoft.com/office/drawing/2014/main" id="{B07FEBDB-8515-2D4B-9BFC-7619AB4D53EC}"/>
                </a:ext>
              </a:extLst>
            </p:cNvPr>
            <p:cNvSpPr/>
            <p:nvPr/>
          </p:nvSpPr>
          <p:spPr>
            <a:xfrm>
              <a:off x="2362200" y="7779667"/>
              <a:ext cx="13029964" cy="5104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矩形 21">
              <a:extLst>
                <a:ext uri="{FF2B5EF4-FFF2-40B4-BE49-F238E27FC236}">
                  <a16:creationId xmlns:a16="http://schemas.microsoft.com/office/drawing/2014/main" id="{4B9771FF-ED79-664D-9500-46447061A9C0}"/>
                </a:ext>
              </a:extLst>
            </p:cNvPr>
            <p:cNvSpPr/>
            <p:nvPr/>
          </p:nvSpPr>
          <p:spPr>
            <a:xfrm>
              <a:off x="2362200" y="3263916"/>
              <a:ext cx="13029964" cy="5104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5" name="副標題 13">
            <a:extLst>
              <a:ext uri="{FF2B5EF4-FFF2-40B4-BE49-F238E27FC236}">
                <a16:creationId xmlns:a16="http://schemas.microsoft.com/office/drawing/2014/main" id="{4063EA69-1F0B-8744-A930-B61BD329D4D6}"/>
              </a:ext>
            </a:extLst>
          </p:cNvPr>
          <p:cNvSpPr txBox="1">
            <a:spLocks/>
          </p:cNvSpPr>
          <p:nvPr/>
        </p:nvSpPr>
        <p:spPr>
          <a:xfrm>
            <a:off x="914400" y="2835163"/>
            <a:ext cx="11887200" cy="86325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zh-TW" altLang="en-US" dirty="0">
                <a:solidFill>
                  <a:schemeClr val="tx1"/>
                </a:solidFill>
                <a:highlight>
                  <a:srgbClr val="FFFF00"/>
                </a:highlight>
                <a:latin typeface="Songti SC" panose="02010600040101010101" pitchFamily="2" charset="-122"/>
                <a:ea typeface="Songti SC" panose="02010600040101010101" pitchFamily="2" charset="-122"/>
              </a:rPr>
              <a:t>價格較其他產品高，賣較少但毛利總額高，毛利率也為正數</a:t>
            </a:r>
            <a:endParaRPr lang="en-US" altLang="zh-TW" dirty="0">
              <a:solidFill>
                <a:schemeClr val="tx1"/>
              </a:solidFill>
              <a:highlight>
                <a:srgbClr val="FFFF00"/>
              </a:highlight>
              <a:latin typeface="Songti SC" panose="02010600040101010101" pitchFamily="2" charset="-122"/>
              <a:ea typeface="Songti SC" panose="02010600040101010101" pitchFamily="2" charset="-122"/>
            </a:endParaRPr>
          </a:p>
        </p:txBody>
      </p:sp>
      <p:sp>
        <p:nvSpPr>
          <p:cNvPr id="14" name="副標題 13">
            <a:extLst>
              <a:ext uri="{FF2B5EF4-FFF2-40B4-BE49-F238E27FC236}">
                <a16:creationId xmlns:a16="http://schemas.microsoft.com/office/drawing/2014/main" id="{6FA56685-96BD-9F4F-ABD6-8EC6A0FEA591}"/>
              </a:ext>
            </a:extLst>
          </p:cNvPr>
          <p:cNvSpPr>
            <a:spLocks noGrp="1"/>
          </p:cNvSpPr>
          <p:nvPr>
            <p:ph type="subTitle" idx="1"/>
          </p:nvPr>
        </p:nvSpPr>
        <p:spPr>
          <a:xfrm>
            <a:off x="1378964" y="8936419"/>
            <a:ext cx="7146455" cy="863253"/>
          </a:xfrm>
        </p:spPr>
        <p:txBody>
          <a:bodyPr/>
          <a:lstStyle/>
          <a:p>
            <a:r>
              <a:rPr lang="zh-TW" altLang="en-US" dirty="0">
                <a:solidFill>
                  <a:schemeClr val="tx1"/>
                </a:solidFill>
                <a:highlight>
                  <a:srgbClr val="FFFF00"/>
                </a:highlight>
                <a:latin typeface="Songti SC" panose="02010600040101010101" pitchFamily="2" charset="-122"/>
                <a:ea typeface="Songti SC" panose="02010600040101010101" pitchFamily="2" charset="-122"/>
              </a:rPr>
              <a:t>賣很好的產品不一定是賺錢的！</a:t>
            </a:r>
            <a:endParaRPr lang="en-US" altLang="zh-TW" dirty="0">
              <a:solidFill>
                <a:schemeClr val="tx1"/>
              </a:solidFill>
              <a:highlight>
                <a:srgbClr val="FFFF00"/>
              </a:highlight>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00010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3A5D94D3-E703-FB46-B9CC-351909A65E60}"/>
              </a:ext>
            </a:extLst>
          </p:cNvPr>
          <p:cNvSpPr>
            <a:spLocks noGrp="1"/>
          </p:cNvSpPr>
          <p:nvPr>
            <p:ph type="ctrTitle"/>
          </p:nvPr>
        </p:nvSpPr>
        <p:spPr>
          <a:xfrm>
            <a:off x="598915" y="878794"/>
            <a:ext cx="7010400" cy="1470025"/>
          </a:xfrm>
        </p:spPr>
        <p:txBody>
          <a:bodyPr>
            <a:normAutofit/>
          </a:bodyPr>
          <a:lstStyle/>
          <a:p>
            <a:r>
              <a:rPr lang="en-US" altLang="zh-TW" sz="5400" b="1" dirty="0">
                <a:solidFill>
                  <a:schemeClr val="bg1"/>
                </a:solidFill>
                <a:latin typeface="Songti SC" panose="02010600040101010101" pitchFamily="2" charset="-122"/>
                <a:ea typeface="Songti SC" panose="02010600040101010101" pitchFamily="2" charset="-122"/>
              </a:rPr>
              <a:t>Ta Feng</a:t>
            </a:r>
            <a:r>
              <a:rPr lang="zh-TW" altLang="en-US" sz="5400" b="1" dirty="0">
                <a:solidFill>
                  <a:schemeClr val="bg1"/>
                </a:solidFill>
                <a:latin typeface="Songti SC" panose="02010600040101010101" pitchFamily="2" charset="-122"/>
                <a:ea typeface="Songti SC" panose="02010600040101010101" pitchFamily="2" charset="-122"/>
              </a:rPr>
              <a:t> 商品價錢分佈</a:t>
            </a:r>
          </a:p>
        </p:txBody>
      </p:sp>
      <p:sp>
        <p:nvSpPr>
          <p:cNvPr id="16" name="矩形 15">
            <a:extLst>
              <a:ext uri="{FF2B5EF4-FFF2-40B4-BE49-F238E27FC236}">
                <a16:creationId xmlns:a16="http://schemas.microsoft.com/office/drawing/2014/main" id="{CDC2E770-2DA0-A242-BEDF-2BE72C33FA1C}"/>
              </a:ext>
            </a:extLst>
          </p:cNvPr>
          <p:cNvSpPr/>
          <p:nvPr/>
        </p:nvSpPr>
        <p:spPr>
          <a:xfrm>
            <a:off x="9716397" y="4947319"/>
            <a:ext cx="8347157" cy="830997"/>
          </a:xfrm>
          <a:prstGeom prst="rect">
            <a:avLst/>
          </a:prstGeom>
        </p:spPr>
        <p:txBody>
          <a:bodyPr wrap="none">
            <a:spAutoFit/>
          </a:bodyPr>
          <a:lstStyle/>
          <a:p>
            <a:r>
              <a:rPr kumimoji="1" lang="en-US" altLang="zh-TW" sz="4800" dirty="0">
                <a:solidFill>
                  <a:schemeClr val="bg1"/>
                </a:solidFill>
                <a:latin typeface="Songti SC" panose="02010600040101010101" pitchFamily="2" charset="-122"/>
                <a:ea typeface="Songti SC" panose="02010600040101010101" pitchFamily="2" charset="-122"/>
              </a:rPr>
              <a:t>1. </a:t>
            </a:r>
            <a:r>
              <a:rPr kumimoji="1" lang="zh-TW" altLang="en-US" sz="4800" dirty="0">
                <a:solidFill>
                  <a:schemeClr val="bg1"/>
                </a:solidFill>
                <a:latin typeface="Songti SC" panose="02010600040101010101" pitchFamily="2" charset="-122"/>
                <a:ea typeface="Songti SC" panose="02010600040101010101" pitchFamily="2" charset="-122"/>
              </a:rPr>
              <a:t>最高單價產品大約為</a:t>
            </a:r>
            <a:r>
              <a:rPr kumimoji="1" lang="en-US" altLang="zh-TW" sz="4800" dirty="0">
                <a:solidFill>
                  <a:schemeClr val="bg1"/>
                </a:solidFill>
                <a:latin typeface="Songti SC" panose="02010600040101010101" pitchFamily="2" charset="-122"/>
                <a:ea typeface="Songti SC" panose="02010600040101010101" pitchFamily="2" charset="-122"/>
              </a:rPr>
              <a:t>$4000</a:t>
            </a:r>
            <a:r>
              <a:rPr kumimoji="1" lang="zh-TW" altLang="en-US" sz="4800" dirty="0">
                <a:solidFill>
                  <a:schemeClr val="bg1"/>
                </a:solidFill>
                <a:latin typeface="Songti SC" panose="02010600040101010101" pitchFamily="2" charset="-122"/>
                <a:ea typeface="Songti SC" panose="02010600040101010101" pitchFamily="2" charset="-122"/>
              </a:rPr>
              <a:t>元</a:t>
            </a:r>
            <a:endParaRPr lang="zh-TW" altLang="en-US" sz="4800" dirty="0"/>
          </a:p>
        </p:txBody>
      </p:sp>
      <p:sp>
        <p:nvSpPr>
          <p:cNvPr id="18" name="矩形 17">
            <a:extLst>
              <a:ext uri="{FF2B5EF4-FFF2-40B4-BE49-F238E27FC236}">
                <a16:creationId xmlns:a16="http://schemas.microsoft.com/office/drawing/2014/main" id="{7D10113B-59A6-494F-A095-FB176D28DCBE}"/>
              </a:ext>
            </a:extLst>
          </p:cNvPr>
          <p:cNvSpPr/>
          <p:nvPr/>
        </p:nvSpPr>
        <p:spPr>
          <a:xfrm>
            <a:off x="9746877" y="5887976"/>
            <a:ext cx="7731604" cy="830997"/>
          </a:xfrm>
          <a:prstGeom prst="rect">
            <a:avLst/>
          </a:prstGeom>
        </p:spPr>
        <p:txBody>
          <a:bodyPr wrap="none">
            <a:spAutoFit/>
          </a:bodyPr>
          <a:lstStyle/>
          <a:p>
            <a:r>
              <a:rPr kumimoji="1" lang="en-US" altLang="zh-TW" sz="4800" dirty="0">
                <a:solidFill>
                  <a:schemeClr val="bg1"/>
                </a:solidFill>
                <a:latin typeface="Songti SC" panose="02010600040101010101" pitchFamily="2" charset="-122"/>
                <a:ea typeface="Songti SC" panose="02010600040101010101" pitchFamily="2" charset="-122"/>
              </a:rPr>
              <a:t>2. </a:t>
            </a:r>
            <a:r>
              <a:rPr kumimoji="1" lang="zh-TW" altLang="en-US" sz="4800" dirty="0">
                <a:solidFill>
                  <a:schemeClr val="bg1"/>
                </a:solidFill>
                <a:latin typeface="Songti SC" panose="02010600040101010101" pitchFamily="2" charset="-122"/>
                <a:ea typeface="Songti SC" panose="02010600040101010101" pitchFamily="2" charset="-122"/>
              </a:rPr>
              <a:t>商品大多分佈</a:t>
            </a:r>
            <a:r>
              <a:rPr kumimoji="1" lang="en-US" altLang="zh-TW" sz="4800" dirty="0">
                <a:solidFill>
                  <a:schemeClr val="bg1"/>
                </a:solidFill>
                <a:latin typeface="Songti SC" panose="02010600040101010101" pitchFamily="2" charset="-122"/>
                <a:ea typeface="Songti SC" panose="02010600040101010101" pitchFamily="2" charset="-122"/>
              </a:rPr>
              <a:t>$1000</a:t>
            </a:r>
            <a:r>
              <a:rPr kumimoji="1" lang="zh-TW" altLang="en-US" sz="4800" dirty="0">
                <a:solidFill>
                  <a:schemeClr val="bg1"/>
                </a:solidFill>
                <a:latin typeface="Songti SC" panose="02010600040101010101" pitchFamily="2" charset="-122"/>
                <a:ea typeface="Songti SC" panose="02010600040101010101" pitchFamily="2" charset="-122"/>
              </a:rPr>
              <a:t>元以下</a:t>
            </a:r>
            <a:endParaRPr lang="zh-TW" altLang="en-US" sz="4800" dirty="0"/>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4B584EF1-1249-B143-95B6-68D9893D64BB}"/>
                  </a:ext>
                </a:extLst>
              </p:cNvPr>
              <p:cNvSpPr/>
              <p:nvPr/>
            </p:nvSpPr>
            <p:spPr>
              <a:xfrm>
                <a:off x="10239480" y="6829746"/>
                <a:ext cx="7239001" cy="707886"/>
              </a:xfrm>
              <a:prstGeom prst="rect">
                <a:avLst/>
              </a:prstGeom>
              <a:solidFill>
                <a:srgbClr val="FFFD78"/>
              </a:solidFill>
            </p:spPr>
            <p:txBody>
              <a:bodyPr wrap="square">
                <a:spAutoFit/>
              </a:bodyPr>
              <a:lstStyle/>
              <a:p>
                <a14:m>
                  <m:oMath xmlns:m="http://schemas.openxmlformats.org/officeDocument/2006/math">
                    <m:r>
                      <a:rPr kumimoji="1" lang="zh-TW" altLang="en-US" sz="4000" i="1" smtClean="0">
                        <a:solidFill>
                          <a:srgbClr val="FF0000"/>
                        </a:solidFill>
                        <a:latin typeface="Cambria Math" panose="02040503050406030204" pitchFamily="18" charset="0"/>
                        <a:ea typeface="Songti SC" panose="02010600040101010101" pitchFamily="2" charset="-122"/>
                      </a:rPr>
                      <m:t>→</m:t>
                    </m:r>
                  </m:oMath>
                </a14:m>
                <a:r>
                  <a:rPr kumimoji="1" lang="zh-TW" altLang="en-US" sz="4000" dirty="0">
                    <a:solidFill>
                      <a:srgbClr val="FF0000"/>
                    </a:solidFill>
                    <a:latin typeface="Songti SC" panose="02010600040101010101" pitchFamily="2" charset="-122"/>
                    <a:ea typeface="Songti SC" panose="02010600040101010101" pitchFamily="2" charset="-122"/>
                  </a:rPr>
                  <a:t> 推測為生活日用品、食品等</a:t>
                </a:r>
                <a:endParaRPr kumimoji="1" lang="en-US" altLang="zh-TW" sz="4000" dirty="0">
                  <a:solidFill>
                    <a:srgbClr val="FF0000"/>
                  </a:solidFill>
                  <a:latin typeface="Songti SC" panose="02010600040101010101" pitchFamily="2" charset="-122"/>
                  <a:ea typeface="Songti SC" panose="02010600040101010101" pitchFamily="2" charset="-122"/>
                </a:endParaRPr>
              </a:p>
            </p:txBody>
          </p:sp>
        </mc:Choice>
        <mc:Fallback xmlns="">
          <p:sp>
            <p:nvSpPr>
              <p:cNvPr id="19" name="矩形 18">
                <a:extLst>
                  <a:ext uri="{FF2B5EF4-FFF2-40B4-BE49-F238E27FC236}">
                    <a16:creationId xmlns:a16="http://schemas.microsoft.com/office/drawing/2014/main" id="{4B584EF1-1249-B143-95B6-68D9893D64BB}"/>
                  </a:ext>
                </a:extLst>
              </p:cNvPr>
              <p:cNvSpPr>
                <a:spLocks noRot="1" noChangeAspect="1" noMove="1" noResize="1" noEditPoints="1" noAdjustHandles="1" noChangeArrowheads="1" noChangeShapeType="1" noTextEdit="1"/>
              </p:cNvSpPr>
              <p:nvPr/>
            </p:nvSpPr>
            <p:spPr>
              <a:xfrm>
                <a:off x="10239480" y="6829746"/>
                <a:ext cx="7239001" cy="707886"/>
              </a:xfrm>
              <a:prstGeom prst="rect">
                <a:avLst/>
              </a:prstGeom>
              <a:blipFill>
                <a:blip r:embed="rId3"/>
                <a:stretch>
                  <a:fillRect l="-525" t="-14035" b="-36842"/>
                </a:stretch>
              </a:blipFill>
            </p:spPr>
            <p:txBody>
              <a:bodyPr/>
              <a:lstStyle/>
              <a:p>
                <a:r>
                  <a:rPr lang="zh-TW" altLang="en-US">
                    <a:noFill/>
                  </a:rPr>
                  <a:t> </a:t>
                </a:r>
              </a:p>
            </p:txBody>
          </p:sp>
        </mc:Fallback>
      </mc:AlternateContent>
      <p:pic>
        <p:nvPicPr>
          <p:cNvPr id="12" name="圖片 11">
            <a:extLst>
              <a:ext uri="{FF2B5EF4-FFF2-40B4-BE49-F238E27FC236}">
                <a16:creationId xmlns:a16="http://schemas.microsoft.com/office/drawing/2014/main" id="{BB50DC13-ED56-E542-87CA-B9974FE88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206" y="3188458"/>
            <a:ext cx="9320757" cy="5949159"/>
          </a:xfrm>
          <a:prstGeom prst="rect">
            <a:avLst/>
          </a:prstGeom>
        </p:spPr>
      </p:pic>
      <p:sp>
        <p:nvSpPr>
          <p:cNvPr id="20" name="矩形 19">
            <a:extLst>
              <a:ext uri="{FF2B5EF4-FFF2-40B4-BE49-F238E27FC236}">
                <a16:creationId xmlns:a16="http://schemas.microsoft.com/office/drawing/2014/main" id="{E79FFBEF-A932-BB44-876E-0D84EF113468}"/>
              </a:ext>
            </a:extLst>
          </p:cNvPr>
          <p:cNvSpPr/>
          <p:nvPr/>
        </p:nvSpPr>
        <p:spPr>
          <a:xfrm>
            <a:off x="1219200" y="7182577"/>
            <a:ext cx="1676400" cy="1143001"/>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zh-TW" altLang="en-US"/>
          </a:p>
        </p:txBody>
      </p:sp>
    </p:spTree>
    <p:extLst>
      <p:ext uri="{BB962C8B-B14F-4D97-AF65-F5344CB8AC3E}">
        <p14:creationId xmlns:p14="http://schemas.microsoft.com/office/powerpoint/2010/main" val="76993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3A5D94D3-E703-FB46-B9CC-351909A65E60}"/>
              </a:ext>
            </a:extLst>
          </p:cNvPr>
          <p:cNvSpPr>
            <a:spLocks noGrp="1"/>
          </p:cNvSpPr>
          <p:nvPr>
            <p:ph type="ctrTitle"/>
          </p:nvPr>
        </p:nvSpPr>
        <p:spPr>
          <a:xfrm>
            <a:off x="-1219200" y="363976"/>
            <a:ext cx="9457321" cy="1470025"/>
          </a:xfrm>
        </p:spPr>
        <p:txBody>
          <a:bodyPr>
            <a:normAutofit/>
          </a:bodyPr>
          <a:lstStyle/>
          <a:p>
            <a:r>
              <a:rPr lang="zh-TW" altLang="en-US" sz="5400" b="1" dirty="0">
                <a:solidFill>
                  <a:schemeClr val="bg1"/>
                </a:solidFill>
                <a:latin typeface="Songti SC" panose="02010600040101010101" pitchFamily="2" charset="-122"/>
                <a:ea typeface="Songti SC" panose="02010600040101010101" pitchFamily="2" charset="-122"/>
              </a:rPr>
              <a:t>「商品類別」探索</a:t>
            </a:r>
          </a:p>
        </p:txBody>
      </p:sp>
      <p:pic>
        <p:nvPicPr>
          <p:cNvPr id="9" name="圖片 8">
            <a:extLst>
              <a:ext uri="{FF2B5EF4-FFF2-40B4-BE49-F238E27FC236}">
                <a16:creationId xmlns:a16="http://schemas.microsoft.com/office/drawing/2014/main" id="{C07DAC65-7A93-F14E-A5AD-5F6BBA0E7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001" y="2419668"/>
            <a:ext cx="8039999" cy="5447664"/>
          </a:xfrm>
          <a:prstGeom prst="rect">
            <a:avLst/>
          </a:prstGeom>
        </p:spPr>
      </p:pic>
      <p:sp>
        <p:nvSpPr>
          <p:cNvPr id="10" name="＞形箭號 9">
            <a:extLst>
              <a:ext uri="{FF2B5EF4-FFF2-40B4-BE49-F238E27FC236}">
                <a16:creationId xmlns:a16="http://schemas.microsoft.com/office/drawing/2014/main" id="{578CD52B-C6EF-5F4B-B5A6-1E9A19D2FD43}"/>
              </a:ext>
            </a:extLst>
          </p:cNvPr>
          <p:cNvSpPr/>
          <p:nvPr/>
        </p:nvSpPr>
        <p:spPr>
          <a:xfrm flipH="1">
            <a:off x="9594480" y="2419668"/>
            <a:ext cx="6172200" cy="880713"/>
          </a:xfrm>
          <a:prstGeom prst="chevr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TW" altLang="en-US" sz="2800" dirty="0">
                <a:solidFill>
                  <a:schemeClr val="tx1"/>
                </a:solidFill>
                <a:latin typeface="Songti SC" panose="02010600040101010101" pitchFamily="2" charset="-122"/>
                <a:ea typeface="Songti SC" panose="02010600040101010101" pitchFamily="2" charset="-122"/>
                <a:hlinkClick r:id="" action="ppaction://hlinkshowjump?jump=nextslide">
                  <a:extLst>
                    <a:ext uri="{A12FA001-AC4F-418D-AE19-62706E023703}">
                      <ahyp:hlinkClr xmlns:ahyp="http://schemas.microsoft.com/office/drawing/2018/hyperlinkcolor" val="tx"/>
                    </a:ext>
                  </a:extLst>
                </a:hlinkClick>
              </a:rPr>
              <a:t>發現</a:t>
            </a:r>
            <a:r>
              <a:rPr kumimoji="1" lang="en-US" altLang="zh-TW" sz="2800" dirty="0">
                <a:solidFill>
                  <a:schemeClr val="tx1"/>
                </a:solidFill>
                <a:latin typeface="Songti SC" panose="02010600040101010101" pitchFamily="2" charset="-122"/>
                <a:ea typeface="Songti SC" panose="02010600040101010101" pitchFamily="2" charset="-122"/>
                <a:hlinkClick r:id="" action="ppaction://hlinkshowjump?jump=nextslide">
                  <a:extLst>
                    <a:ext uri="{A12FA001-AC4F-418D-AE19-62706E023703}">
                      <ahyp:hlinkClr xmlns:ahyp="http://schemas.microsoft.com/office/drawing/2018/hyperlinkcolor" val="tx"/>
                    </a:ext>
                  </a:extLst>
                </a:hlinkClick>
              </a:rPr>
              <a:t>#320402</a:t>
            </a:r>
            <a:r>
              <a:rPr kumimoji="1" lang="zh-TW" altLang="en-US" sz="2800" dirty="0">
                <a:solidFill>
                  <a:schemeClr val="tx1"/>
                </a:solidFill>
                <a:latin typeface="Songti SC" panose="02010600040101010101" pitchFamily="2" charset="-122"/>
                <a:ea typeface="Songti SC" panose="02010600040101010101" pitchFamily="2" charset="-122"/>
                <a:hlinkClick r:id="" action="ppaction://hlinkshowjump?jump=nextslide">
                  <a:extLst>
                    <a:ext uri="{A12FA001-AC4F-418D-AE19-62706E023703}">
                      <ahyp:hlinkClr xmlns:ahyp="http://schemas.microsoft.com/office/drawing/2018/hyperlinkcolor" val="tx"/>
                    </a:ext>
                  </a:extLst>
                </a:hlinkClick>
              </a:rPr>
              <a:t>在平均價格中最高</a:t>
            </a:r>
            <a:endParaRPr kumimoji="1" lang="zh-TW" altLang="en-US" sz="2800" dirty="0">
              <a:solidFill>
                <a:schemeClr val="tx1"/>
              </a:solidFill>
              <a:latin typeface="Songti SC" panose="02010600040101010101" pitchFamily="2" charset="-122"/>
              <a:ea typeface="Songti SC" panose="02010600040101010101" pitchFamily="2" charset="-122"/>
            </a:endParaRPr>
          </a:p>
        </p:txBody>
      </p:sp>
      <p:sp>
        <p:nvSpPr>
          <p:cNvPr id="11" name="矩形 10">
            <a:extLst>
              <a:ext uri="{FF2B5EF4-FFF2-40B4-BE49-F238E27FC236}">
                <a16:creationId xmlns:a16="http://schemas.microsoft.com/office/drawing/2014/main" id="{8B2AD91D-F445-684D-B99A-8BCE27DA4D63}"/>
              </a:ext>
            </a:extLst>
          </p:cNvPr>
          <p:cNvSpPr/>
          <p:nvPr/>
        </p:nvSpPr>
        <p:spPr>
          <a:xfrm>
            <a:off x="11963400" y="2176745"/>
            <a:ext cx="184731" cy="523220"/>
          </a:xfrm>
          <a:prstGeom prst="rect">
            <a:avLst/>
          </a:prstGeom>
        </p:spPr>
        <p:txBody>
          <a:bodyPr wrap="none">
            <a:spAutoFit/>
          </a:bodyPr>
          <a:lstStyle/>
          <a:p>
            <a:endParaRPr lang="zh-TW" altLang="en-US" sz="2800" dirty="0"/>
          </a:p>
        </p:txBody>
      </p:sp>
      <p:sp>
        <p:nvSpPr>
          <p:cNvPr id="22" name="＞形箭號 21">
            <a:extLst>
              <a:ext uri="{FF2B5EF4-FFF2-40B4-BE49-F238E27FC236}">
                <a16:creationId xmlns:a16="http://schemas.microsoft.com/office/drawing/2014/main" id="{5FAC23A5-E5EC-FF45-B24E-1AF073051D7E}"/>
              </a:ext>
            </a:extLst>
          </p:cNvPr>
          <p:cNvSpPr/>
          <p:nvPr/>
        </p:nvSpPr>
        <p:spPr>
          <a:xfrm>
            <a:off x="945660" y="8582037"/>
            <a:ext cx="8356679" cy="1027136"/>
          </a:xfrm>
          <a:prstGeom prst="chevr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TW" altLang="en-US" sz="2800" dirty="0">
                <a:solidFill>
                  <a:schemeClr val="tx1"/>
                </a:solidFill>
                <a:latin typeface="Songti SC" panose="02010600040101010101" pitchFamily="2" charset="-122"/>
                <a:ea typeface="Songti SC" panose="02010600040101010101" pitchFamily="2" charset="-122"/>
              </a:rPr>
              <a:t>探查此區高毛利率但營收不高的前五名品類</a:t>
            </a:r>
            <a:endParaRPr kumimoji="1" lang="en-US" altLang="zh-TW" sz="2800" dirty="0">
              <a:solidFill>
                <a:schemeClr val="tx1"/>
              </a:solidFill>
              <a:latin typeface="Songti SC" panose="02010600040101010101" pitchFamily="2" charset="-122"/>
              <a:ea typeface="Songti SC" panose="02010600040101010101" pitchFamily="2" charset="-122"/>
            </a:endParaRPr>
          </a:p>
          <a:p>
            <a:pPr algn="ctr"/>
            <a:r>
              <a:rPr kumimoji="1" lang="en-US" altLang="zh-TW" sz="2800" dirty="0">
                <a:solidFill>
                  <a:schemeClr val="tx1"/>
                </a:solidFill>
                <a:latin typeface="Songti SC" panose="02010600040101010101" pitchFamily="2" charset="-122"/>
                <a:ea typeface="Songti SC" panose="02010600040101010101" pitchFamily="2" charset="-122"/>
              </a:rPr>
              <a:t>#501002,501001,500903,500705,560336</a:t>
            </a:r>
            <a:endParaRPr kumimoji="1" lang="zh-TW" altLang="en-US" sz="2800" dirty="0">
              <a:solidFill>
                <a:schemeClr val="tx1"/>
              </a:solidFill>
              <a:latin typeface="Songti SC" panose="02010600040101010101" pitchFamily="2" charset="-122"/>
              <a:ea typeface="Songti SC" panose="02010600040101010101" pitchFamily="2" charset="-122"/>
            </a:endParaRPr>
          </a:p>
        </p:txBody>
      </p:sp>
      <p:pic>
        <p:nvPicPr>
          <p:cNvPr id="5" name="圖片 4">
            <a:extLst>
              <a:ext uri="{FF2B5EF4-FFF2-40B4-BE49-F238E27FC236}">
                <a16:creationId xmlns:a16="http://schemas.microsoft.com/office/drawing/2014/main" id="{E211CDCC-7B68-A940-A56A-EA7AC59C8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7798" y="4077744"/>
            <a:ext cx="8356679" cy="5447664"/>
          </a:xfrm>
          <a:prstGeom prst="rect">
            <a:avLst/>
          </a:prstGeom>
        </p:spPr>
      </p:pic>
      <p:sp>
        <p:nvSpPr>
          <p:cNvPr id="23" name="矩形 22">
            <a:extLst>
              <a:ext uri="{FF2B5EF4-FFF2-40B4-BE49-F238E27FC236}">
                <a16:creationId xmlns:a16="http://schemas.microsoft.com/office/drawing/2014/main" id="{992AE0F8-E16D-E240-B5B2-DB739529215F}"/>
              </a:ext>
            </a:extLst>
          </p:cNvPr>
          <p:cNvSpPr/>
          <p:nvPr/>
        </p:nvSpPr>
        <p:spPr>
          <a:xfrm>
            <a:off x="14706600" y="8039100"/>
            <a:ext cx="1091456" cy="818368"/>
          </a:xfrm>
          <a:prstGeom prst="rect">
            <a:avLst/>
          </a:prstGeom>
          <a:noFill/>
          <a:ln w="76200">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99605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500" fill="hold"/>
                                        <p:tgtEl>
                                          <p:spTgt spid="23"/>
                                        </p:tgtEl>
                                        <p:attrNameLst>
                                          <p:attrName>ppt_x</p:attrName>
                                        </p:attrNameLst>
                                      </p:cBhvr>
                                      <p:tavLst>
                                        <p:tav tm="0">
                                          <p:val>
                                            <p:strVal val="1+#ppt_w/2"/>
                                          </p:val>
                                        </p:tav>
                                        <p:tav tm="100000">
                                          <p:val>
                                            <p:strVal val="#ppt_x"/>
                                          </p:val>
                                        </p:tav>
                                      </p:tavLst>
                                    </p:anim>
                                    <p:anim calcmode="lin" valueType="num">
                                      <p:cBhvr additive="base">
                                        <p:cTn id="11"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1"/>
</p:tagLst>
</file>

<file path=ppt/tags/tag2.xml><?xml version="1.0" encoding="utf-8"?>
<p:tagLst xmlns:a="http://schemas.openxmlformats.org/drawingml/2006/main" xmlns:r="http://schemas.openxmlformats.org/officeDocument/2006/relationships" xmlns:p="http://schemas.openxmlformats.org/presentationml/2006/main">
  <p:tag name="TIMING" val="|0.8|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4785</TotalTime>
  <Words>2120</Words>
  <Application>Microsoft Macintosh PowerPoint</Application>
  <PresentationFormat>自訂</PresentationFormat>
  <Paragraphs>230</Paragraphs>
  <Slides>20</Slides>
  <Notes>19</Notes>
  <HiddenSlides>0</HiddenSlides>
  <MMClips>2</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20</vt:i4>
      </vt:variant>
    </vt:vector>
  </HeadingPairs>
  <TitlesOfParts>
    <vt:vector size="30" baseType="lpstr">
      <vt:lpstr>HK Grotesk Bold Bold</vt:lpstr>
      <vt:lpstr>HK Grotesk Bold</vt:lpstr>
      <vt:lpstr>HK Grotesk Medium</vt:lpstr>
      <vt:lpstr>Songti SC</vt:lpstr>
      <vt:lpstr>PMingLiU-ExtB</vt:lpstr>
      <vt:lpstr>Calibri</vt:lpstr>
      <vt:lpstr>Cambria Math</vt:lpstr>
      <vt:lpstr>Arial</vt:lpstr>
      <vt:lpstr>HK Grotesk Light</vt:lpstr>
      <vt:lpstr>Office Theme</vt:lpstr>
      <vt:lpstr>PowerPoint 簡報</vt:lpstr>
      <vt:lpstr>PowerPoint 簡報</vt:lpstr>
      <vt:lpstr>PowerPoint 簡報</vt:lpstr>
      <vt:lpstr>Ta Feng 顧客資料</vt:lpstr>
      <vt:lpstr>Ta Feng 顧客資料</vt:lpstr>
      <vt:lpstr>Ta Feng 顧客資料</vt:lpstr>
      <vt:lpstr> </vt:lpstr>
      <vt:lpstr>Ta Feng 商品價錢分佈</vt:lpstr>
      <vt:lpstr>「商品類別」探索</vt:lpstr>
      <vt:lpstr>洞察毛利率高的「品類」</vt:lpstr>
      <vt:lpstr>運用「菜籃分析法」 尋找這幾項類別的相關性</vt:lpstr>
      <vt:lpstr>探索#501002及#560336品類 熱圖說明</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Plan Templates</dc:title>
  <cp:lastModifiedBy>靜渝 溫</cp:lastModifiedBy>
  <cp:revision>23</cp:revision>
  <dcterms:created xsi:type="dcterms:W3CDTF">2006-08-16T00:00:00Z</dcterms:created>
  <dcterms:modified xsi:type="dcterms:W3CDTF">2021-11-29T03:13:25Z</dcterms:modified>
  <dc:identifier>DAEwV3wGSQI</dc:identifier>
</cp:coreProperties>
</file>